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03"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305" r:id="rId18"/>
    <p:sldId id="313" r:id="rId19"/>
    <p:sldId id="271" r:id="rId20"/>
    <p:sldId id="272" r:id="rId21"/>
    <p:sldId id="273" r:id="rId22"/>
    <p:sldId id="274" r:id="rId23"/>
    <p:sldId id="275" r:id="rId24"/>
    <p:sldId id="314" r:id="rId25"/>
    <p:sldId id="315" r:id="rId26"/>
    <p:sldId id="276" r:id="rId27"/>
    <p:sldId id="302"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316" r:id="rId47"/>
    <p:sldId id="318" r:id="rId48"/>
    <p:sldId id="319" r:id="rId49"/>
    <p:sldId id="320" r:id="rId50"/>
    <p:sldId id="295" r:id="rId51"/>
    <p:sldId id="321" r:id="rId52"/>
    <p:sldId id="296" r:id="rId53"/>
    <p:sldId id="301" r:id="rId54"/>
    <p:sldId id="298"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62"/>
    <p:restoredTop sz="94697"/>
  </p:normalViewPr>
  <p:slideViewPr>
    <p:cSldViewPr snapToGrid="0" snapToObjects="1">
      <p:cViewPr varScale="1">
        <p:scale>
          <a:sx n="84" d="100"/>
          <a:sy n="84" d="100"/>
        </p:scale>
        <p:origin x="184"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tr-TR"/>
              <a:t>Asıl başlık stilini düzenlemek için tıklayın</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9/5/24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tr-TR"/>
              <a:t>Asıl başlık stilini düzenlemek için tıklayın</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tr-TR"/>
              <a:t>Resim eklemek için simgeye tıklayın</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
İkinci düzey
Üçüncü düzey
Dördüncü düzey
Beşinci düzey</a:t>
            </a:r>
            <a:endParaRPr lang="en-US" dirty="0"/>
          </a:p>
        </p:txBody>
      </p:sp>
      <p:sp>
        <p:nvSpPr>
          <p:cNvPr id="5" name="Date Placeholder 4"/>
          <p:cNvSpPr>
            <a:spLocks noGrp="1"/>
          </p:cNvSpPr>
          <p:nvPr>
            <p:ph type="dt" sz="half" idx="10"/>
          </p:nvPr>
        </p:nvSpPr>
        <p:spPr/>
        <p:txBody>
          <a:bodyPr/>
          <a:lstStyle/>
          <a:p>
            <a:fld id="{18C79C5D-2A6F-F04D-97DA-BEF2467B64E4}" type="datetimeFigureOut">
              <a:rPr lang="en-US" dirty="0"/>
              <a:pPr/>
              <a:t>9/5/24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
İkinci düzey
Üçüncü düzey
Dördüncü düzey
Beşinci düzey</a:t>
            </a:r>
            <a:endParaRPr lang="en-US" dirty="0"/>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10"/>
          </p:nvPr>
        </p:nvSpPr>
        <p:spPr/>
        <p:txBody>
          <a:bodyPr/>
          <a:lstStyle/>
          <a:p>
            <a:fld id="{8DFA1846-DA80-1C48-A609-854EA85C59AD}" type="datetimeFigureOut">
              <a:rPr lang="en-US" dirty="0"/>
              <a:pPr/>
              <a:t>9/5/24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tr-TR"/>
              <a:t>Asıl başlık stilini düzenlemek için tıklayın</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tr-TR"/>
              <a:t>Asıl metin stillerini düzenle
İkinci düzey
Üçüncü düzey
Dördüncü düzey
Beşinci düzey</a:t>
            </a:r>
            <a:endParaRPr lang="en-US" dirty="0"/>
          </a:p>
        </p:txBody>
      </p:sp>
      <p:sp>
        <p:nvSpPr>
          <p:cNvPr id="2" name="Date Placeholder 1"/>
          <p:cNvSpPr>
            <a:spLocks noGrp="1"/>
          </p:cNvSpPr>
          <p:nvPr>
            <p:ph type="dt" sz="half" idx="10"/>
          </p:nvPr>
        </p:nvSpPr>
        <p:spPr/>
        <p:txBody>
          <a:bodyPr/>
          <a:lstStyle/>
          <a:p>
            <a:fld id="{FBF54567-0DE4-3F47-BF90-CB84690072F9}" type="datetimeFigureOut">
              <a:rPr lang="en-US" dirty="0"/>
              <a:pPr/>
              <a:t>9/5/24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9/5/24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9/5/24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tr-TR"/>
              <a:t>Asıl başlık stilini düzenlemek için tıklayın</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9/5/24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10"/>
          </p:nvPr>
        </p:nvSpPr>
        <p:spPr/>
        <p:txBody>
          <a:bodyPr/>
          <a:lstStyle/>
          <a:p>
            <a:fld id="{8DFA1846-DA80-1C48-A609-854EA85C59AD}" type="datetimeFigureOut">
              <a:rPr lang="en-US" dirty="0"/>
              <a:pPr/>
              <a:t>9/5/24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tr-TR"/>
              <a:t>Asıl metin stillerini düzenle
İkinci düzey
Üçüncü düzey
Dördüncü düzey
Beşinci düzey</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tr-TR"/>
              <a:t>Asıl metin stillerini düzenle
İkinci düzey
Üçüncü düzey
Dördüncü düzey
Beşinci düzey</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9/5/24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
İkinci düzey
Üçüncü düzey
Dördüncü düzey
Beşinci düzey</a:t>
            </a:r>
            <a:endParaRPr lang="en-US" dirty="0"/>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tr-TR"/>
              <a:t>Asıl metin stillerini düzenle
İkinci düzey
Üçüncü düzey
Dördüncü düzey
Beşinci düzey</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
İkinci düzey
Üçüncü düzey
Dördüncü düzey
Beşinci düzey</a:t>
            </a:r>
            <a:endParaRPr lang="en-US" dirty="0"/>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tr-TR"/>
              <a:t>Asıl metin stillerini düzenle
İkinci düzey
Üçüncü düzey
Dördüncü düzey
Beşinci düzey</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9/5/24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9/5/24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9/5/24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tr-TR"/>
              <a:t>Asıl başlık stilini düzenlemek için tıklayın</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tr-TR"/>
              <a:t>Asıl metin stillerini düzenle
İkinci düzey
Üçüncü düzey
Dördüncü düzey
Beşinci düzey</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
İkinci düzey
Üçüncü düzey
Dördüncü düzey
Beşinci düzey</a:t>
            </a:r>
            <a:endParaRPr lang="en-US" dirty="0"/>
          </a:p>
        </p:txBody>
      </p:sp>
      <p:sp>
        <p:nvSpPr>
          <p:cNvPr id="5" name="Date Placeholder 4"/>
          <p:cNvSpPr>
            <a:spLocks noGrp="1"/>
          </p:cNvSpPr>
          <p:nvPr>
            <p:ph type="dt" sz="half" idx="10"/>
          </p:nvPr>
        </p:nvSpPr>
        <p:spPr/>
        <p:txBody>
          <a:bodyPr/>
          <a:lstStyle/>
          <a:p>
            <a:fld id="{D0DF5E60-9974-AC48-9591-99C2BB44B7CF}" type="datetimeFigureOut">
              <a:rPr lang="en-US" dirty="0"/>
              <a:pPr/>
              <a:t>9/5/24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tr-TR"/>
              <a:t>Asıl başlık stilini düzenlemek için tıklayın</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tr-TR"/>
              <a:t>Resim eklemek için simgeye tıklayın</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
İkinci düzey
Üçüncü düzey
Dördüncü düzey
Beşinci düzey</a:t>
            </a:r>
            <a:endParaRPr lang="en-US" dirty="0"/>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9/5/24</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tr-TR"/>
              <a:t>Asıl metin stillerini düzenle
İkinci düzey
Üçüncü düzey
Dördüncü düzey
Beşinci düzey</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9/5/24</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seydamavruk.com/" TargetMode="External"/><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hyperlink" Target="https://www.linkedin.com/signup/public-profile-join?vieweeVanityName=drseydamavrukozbicer&amp;_l=tr&amp;trk=public_profile_top-card_title-modal_contextual-sign-in-modal_join-link"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2.xml.rels><?xml version="1.0" encoding="UTF-8" standalone="yes"?>
<Relationships xmlns="http://schemas.openxmlformats.org/package/2006/relationships"><Relationship Id="rId2" Type="http://schemas.openxmlformats.org/officeDocument/2006/relationships/hyperlink" Target="https://doi.org/10.1080/00220670209596604"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2C423A0-67EA-B54C-8C05-2EE7532B26D9}"/>
              </a:ext>
            </a:extLst>
          </p:cNvPr>
          <p:cNvSpPr>
            <a:spLocks noGrp="1"/>
          </p:cNvSpPr>
          <p:nvPr>
            <p:ph type="ctrTitle"/>
          </p:nvPr>
        </p:nvSpPr>
        <p:spPr>
          <a:xfrm>
            <a:off x="810000" y="1377894"/>
            <a:ext cx="10572000" cy="2971051"/>
          </a:xfrm>
        </p:spPr>
        <p:txBody>
          <a:bodyPr/>
          <a:lstStyle/>
          <a:p>
            <a:pPr algn="ctr"/>
            <a:r>
              <a:rPr lang="tr-TR" dirty="0"/>
              <a:t>SINIFTA DAVRANIŞ YÖNETİMİ KLAVUZU</a:t>
            </a:r>
            <a:br>
              <a:rPr lang="tr-TR" dirty="0"/>
            </a:br>
            <a:endParaRPr lang="tr-TR" dirty="0"/>
          </a:p>
        </p:txBody>
      </p:sp>
      <p:sp>
        <p:nvSpPr>
          <p:cNvPr id="3" name="Alt Başlık 2">
            <a:extLst>
              <a:ext uri="{FF2B5EF4-FFF2-40B4-BE49-F238E27FC236}">
                <a16:creationId xmlns:a16="http://schemas.microsoft.com/office/drawing/2014/main" id="{906039B7-905E-A54E-B594-B0603E5E923C}"/>
              </a:ext>
            </a:extLst>
          </p:cNvPr>
          <p:cNvSpPr>
            <a:spLocks noGrp="1"/>
          </p:cNvSpPr>
          <p:nvPr>
            <p:ph type="subTitle" idx="1"/>
          </p:nvPr>
        </p:nvSpPr>
        <p:spPr/>
        <p:txBody>
          <a:bodyPr>
            <a:normAutofit lnSpcReduction="10000"/>
          </a:bodyPr>
          <a:lstStyle/>
          <a:p>
            <a:pPr algn="ctr"/>
            <a:r>
              <a:rPr lang="tr-TR" sz="2400" b="1" dirty="0"/>
              <a:t>PSİKOTERAPİST DR. SEYDA MAVRUK ÖZBİÇER</a:t>
            </a:r>
          </a:p>
        </p:txBody>
      </p:sp>
    </p:spTree>
    <p:extLst>
      <p:ext uri="{BB962C8B-B14F-4D97-AF65-F5344CB8AC3E}">
        <p14:creationId xmlns:p14="http://schemas.microsoft.com/office/powerpoint/2010/main" val="2462905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D71135F-0AFA-5F44-9C0F-014C02714B2F}"/>
              </a:ext>
            </a:extLst>
          </p:cNvPr>
          <p:cNvSpPr>
            <a:spLocks noGrp="1"/>
          </p:cNvSpPr>
          <p:nvPr>
            <p:ph type="title"/>
          </p:nvPr>
        </p:nvSpPr>
        <p:spPr/>
        <p:txBody>
          <a:bodyPr/>
          <a:lstStyle/>
          <a:p>
            <a:pPr algn="ctr"/>
            <a:r>
              <a:rPr lang="tr-TR" dirty="0"/>
              <a:t>Sınıfta Kültürel ve Sosyal Farklılıkların Yönetimi</a:t>
            </a:r>
          </a:p>
        </p:txBody>
      </p:sp>
      <p:sp>
        <p:nvSpPr>
          <p:cNvPr id="3" name="İçerik Yer Tutucusu 2">
            <a:extLst>
              <a:ext uri="{FF2B5EF4-FFF2-40B4-BE49-F238E27FC236}">
                <a16:creationId xmlns:a16="http://schemas.microsoft.com/office/drawing/2014/main" id="{F48439C7-15B2-8143-89AC-E63101AC1AF4}"/>
              </a:ext>
            </a:extLst>
          </p:cNvPr>
          <p:cNvSpPr>
            <a:spLocks noGrp="1"/>
          </p:cNvSpPr>
          <p:nvPr>
            <p:ph idx="1"/>
          </p:nvPr>
        </p:nvSpPr>
        <p:spPr/>
        <p:txBody>
          <a:bodyPr/>
          <a:lstStyle/>
          <a:p>
            <a:pPr algn="ctr"/>
            <a:r>
              <a:rPr lang="tr-TR" dirty="0"/>
              <a:t>Kültürel ve sosyal farklılıklar, sınıf içi davranışları etkileyebilir ve öğretmenlerin bu farklılıkları yönetme becerisi, sınıf ortamının sağlıklı kalması için gereklidir. Öğretmenler, kültürel hassasiyeti göz önünde bulundurarak, öğrencilerin farklılıklarını bir zenginlik olarak görmeli ve kapsayıcı bir sınıf ortamı yaratmalıdır (</a:t>
            </a:r>
            <a:r>
              <a:rPr lang="tr-TR" dirty="0" err="1"/>
              <a:t>Gay</a:t>
            </a:r>
            <a:r>
              <a:rPr lang="tr-TR" dirty="0"/>
              <a:t>, 2018).</a:t>
            </a:r>
          </a:p>
        </p:txBody>
      </p:sp>
    </p:spTree>
    <p:extLst>
      <p:ext uri="{BB962C8B-B14F-4D97-AF65-F5344CB8AC3E}">
        <p14:creationId xmlns:p14="http://schemas.microsoft.com/office/powerpoint/2010/main" val="97462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9DF2F34-7C4E-F147-BFB3-3475E5DB0A46}"/>
              </a:ext>
            </a:extLst>
          </p:cNvPr>
          <p:cNvSpPr>
            <a:spLocks noGrp="1"/>
          </p:cNvSpPr>
          <p:nvPr>
            <p:ph type="title"/>
          </p:nvPr>
        </p:nvSpPr>
        <p:spPr/>
        <p:txBody>
          <a:bodyPr/>
          <a:lstStyle/>
          <a:p>
            <a:r>
              <a:rPr lang="tr-TR" dirty="0"/>
              <a:t>Önerilen Stratejiler ve Yaklaşımlar</a:t>
            </a:r>
          </a:p>
        </p:txBody>
      </p:sp>
      <p:sp>
        <p:nvSpPr>
          <p:cNvPr id="3" name="İçerik Yer Tutucusu 2">
            <a:extLst>
              <a:ext uri="{FF2B5EF4-FFF2-40B4-BE49-F238E27FC236}">
                <a16:creationId xmlns:a16="http://schemas.microsoft.com/office/drawing/2014/main" id="{644FF9A0-6D24-A74C-ABE0-EC7FC00FDCC0}"/>
              </a:ext>
            </a:extLst>
          </p:cNvPr>
          <p:cNvSpPr>
            <a:spLocks noGrp="1"/>
          </p:cNvSpPr>
          <p:nvPr>
            <p:ph idx="1"/>
          </p:nvPr>
        </p:nvSpPr>
        <p:spPr/>
        <p:txBody>
          <a:bodyPr>
            <a:normAutofit/>
          </a:bodyPr>
          <a:lstStyle/>
          <a:p>
            <a:r>
              <a:rPr lang="tr-TR" b="1" dirty="0"/>
              <a:t>1. Anında ve Tutarlı Müdahale </a:t>
            </a:r>
            <a:r>
              <a:rPr lang="tr-TR" dirty="0"/>
              <a:t>(</a:t>
            </a:r>
            <a:r>
              <a:rPr lang="tr-TR" dirty="0" err="1"/>
              <a:t>Emmer</a:t>
            </a:r>
            <a:r>
              <a:rPr lang="tr-TR" dirty="0"/>
              <a:t> &amp; </a:t>
            </a:r>
            <a:r>
              <a:rPr lang="tr-TR" dirty="0" err="1"/>
              <a:t>Evertson</a:t>
            </a:r>
            <a:r>
              <a:rPr lang="tr-TR" dirty="0"/>
              <a:t>, 2016).</a:t>
            </a:r>
          </a:p>
          <a:p>
            <a:r>
              <a:rPr lang="tr-TR" b="1" dirty="0"/>
              <a:t>2. Davranışın Nedenlerini Anlama </a:t>
            </a:r>
            <a:r>
              <a:rPr lang="tr-TR" dirty="0"/>
              <a:t>(</a:t>
            </a:r>
            <a:r>
              <a:rPr lang="tr-TR" dirty="0" err="1"/>
              <a:t>Lewis</a:t>
            </a:r>
            <a:r>
              <a:rPr lang="tr-TR" dirty="0"/>
              <a:t>, </a:t>
            </a:r>
            <a:r>
              <a:rPr lang="tr-TR" dirty="0" err="1"/>
              <a:t>Romi</a:t>
            </a:r>
            <a:r>
              <a:rPr lang="tr-TR" dirty="0"/>
              <a:t>, </a:t>
            </a:r>
            <a:r>
              <a:rPr lang="tr-TR" dirty="0" err="1"/>
              <a:t>Katz</a:t>
            </a:r>
            <a:r>
              <a:rPr lang="tr-TR" dirty="0"/>
              <a:t>, &amp; </a:t>
            </a:r>
            <a:r>
              <a:rPr lang="tr-TR" dirty="0" err="1"/>
              <a:t>Qui</a:t>
            </a:r>
            <a:r>
              <a:rPr lang="tr-TR" dirty="0"/>
              <a:t>, 2008).</a:t>
            </a:r>
          </a:p>
          <a:p>
            <a:r>
              <a:rPr lang="tr-TR" b="1" dirty="0"/>
              <a:t>3. Pozitif Davranışların Pekiştirilmesi </a:t>
            </a:r>
            <a:r>
              <a:rPr lang="tr-TR" dirty="0"/>
              <a:t>(</a:t>
            </a:r>
            <a:r>
              <a:rPr lang="tr-TR" dirty="0" err="1"/>
              <a:t>Simonsen</a:t>
            </a:r>
            <a:r>
              <a:rPr lang="tr-TR" dirty="0"/>
              <a:t>, </a:t>
            </a:r>
            <a:r>
              <a:rPr lang="tr-TR" dirty="0" err="1"/>
              <a:t>Fairbanks</a:t>
            </a:r>
            <a:r>
              <a:rPr lang="tr-TR" dirty="0"/>
              <a:t>, </a:t>
            </a:r>
            <a:r>
              <a:rPr lang="tr-TR" dirty="0" err="1"/>
              <a:t>Briesch</a:t>
            </a:r>
            <a:r>
              <a:rPr lang="tr-TR" dirty="0"/>
              <a:t>, </a:t>
            </a:r>
            <a:r>
              <a:rPr lang="tr-TR" dirty="0" err="1"/>
              <a:t>Myers</a:t>
            </a:r>
            <a:r>
              <a:rPr lang="tr-TR" dirty="0"/>
              <a:t>, &amp; </a:t>
            </a:r>
            <a:r>
              <a:rPr lang="tr-TR" dirty="0" err="1"/>
              <a:t>Sugai</a:t>
            </a:r>
            <a:r>
              <a:rPr lang="tr-TR" dirty="0"/>
              <a:t>, 2008).</a:t>
            </a:r>
          </a:p>
          <a:p>
            <a:r>
              <a:rPr lang="tr-TR" b="1" dirty="0"/>
              <a:t>4. Alternatif Davranışları Öğretme </a:t>
            </a:r>
            <a:r>
              <a:rPr lang="tr-TR" dirty="0"/>
              <a:t>(</a:t>
            </a:r>
            <a:r>
              <a:rPr lang="tr-TR" dirty="0" err="1"/>
              <a:t>Marzano</a:t>
            </a:r>
            <a:r>
              <a:rPr lang="tr-TR" dirty="0"/>
              <a:t>, 2003).</a:t>
            </a:r>
          </a:p>
          <a:p>
            <a:r>
              <a:rPr lang="tr-TR" b="1" dirty="0"/>
              <a:t>5. Aşamalı Disiplin Stratejileri </a:t>
            </a:r>
            <a:r>
              <a:rPr lang="tr-TR" dirty="0"/>
              <a:t>(</a:t>
            </a:r>
            <a:r>
              <a:rPr lang="tr-TR" dirty="0" err="1"/>
              <a:t>Walker</a:t>
            </a:r>
            <a:r>
              <a:rPr lang="tr-TR" dirty="0"/>
              <a:t>, </a:t>
            </a:r>
            <a:r>
              <a:rPr lang="tr-TR" dirty="0" err="1"/>
              <a:t>Shea</a:t>
            </a:r>
            <a:r>
              <a:rPr lang="tr-TR" dirty="0"/>
              <a:t>, &amp; </a:t>
            </a:r>
            <a:r>
              <a:rPr lang="tr-TR" dirty="0" err="1"/>
              <a:t>Bauer</a:t>
            </a:r>
            <a:r>
              <a:rPr lang="tr-TR" dirty="0"/>
              <a:t>, 2004).</a:t>
            </a:r>
          </a:p>
          <a:p>
            <a:r>
              <a:rPr lang="tr-TR" b="1" dirty="0"/>
              <a:t>6. Velilerle İş Birliği </a:t>
            </a:r>
            <a:r>
              <a:rPr lang="tr-TR" dirty="0"/>
              <a:t>(Pianta, </a:t>
            </a:r>
            <a:r>
              <a:rPr lang="tr-TR" dirty="0" err="1"/>
              <a:t>Hamre</a:t>
            </a:r>
            <a:r>
              <a:rPr lang="tr-TR" dirty="0"/>
              <a:t>, &amp; </a:t>
            </a:r>
            <a:r>
              <a:rPr lang="tr-TR" dirty="0" err="1"/>
              <a:t>Allen</a:t>
            </a:r>
            <a:r>
              <a:rPr lang="tr-TR" dirty="0"/>
              <a:t>, 2012).</a:t>
            </a:r>
          </a:p>
          <a:p>
            <a:endParaRPr lang="tr-TR" dirty="0"/>
          </a:p>
        </p:txBody>
      </p:sp>
    </p:spTree>
    <p:extLst>
      <p:ext uri="{BB962C8B-B14F-4D97-AF65-F5344CB8AC3E}">
        <p14:creationId xmlns:p14="http://schemas.microsoft.com/office/powerpoint/2010/main" val="824096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40C9A0D-7798-0342-9FAA-F96411BC9415}"/>
              </a:ext>
            </a:extLst>
          </p:cNvPr>
          <p:cNvSpPr>
            <a:spLocks noGrp="1"/>
          </p:cNvSpPr>
          <p:nvPr>
            <p:ph type="title"/>
          </p:nvPr>
        </p:nvSpPr>
        <p:spPr/>
        <p:txBody>
          <a:bodyPr/>
          <a:lstStyle/>
          <a:p>
            <a:r>
              <a:rPr lang="tr-TR" dirty="0"/>
              <a:t>Ders Öncesi Müdahale Teknikleri</a:t>
            </a:r>
          </a:p>
        </p:txBody>
      </p:sp>
      <p:sp>
        <p:nvSpPr>
          <p:cNvPr id="3" name="İçerik Yer Tutucusu 2">
            <a:extLst>
              <a:ext uri="{FF2B5EF4-FFF2-40B4-BE49-F238E27FC236}">
                <a16:creationId xmlns:a16="http://schemas.microsoft.com/office/drawing/2014/main" id="{4ABDFE40-1EA1-8F4E-A7F3-0630C1108BDB}"/>
              </a:ext>
            </a:extLst>
          </p:cNvPr>
          <p:cNvSpPr>
            <a:spLocks noGrp="1"/>
          </p:cNvSpPr>
          <p:nvPr>
            <p:ph idx="1"/>
          </p:nvPr>
        </p:nvSpPr>
        <p:spPr>
          <a:xfrm>
            <a:off x="0" y="1936537"/>
            <a:ext cx="12058650" cy="4735726"/>
          </a:xfrm>
        </p:spPr>
        <p:txBody>
          <a:bodyPr>
            <a:normAutofit/>
          </a:bodyPr>
          <a:lstStyle/>
          <a:p>
            <a:pPr algn="just"/>
            <a:r>
              <a:rPr lang="tr-TR" b="1" dirty="0"/>
              <a:t>a. Sınıf Kurallarını Belirleme ve Paylaşma:</a:t>
            </a:r>
            <a:r>
              <a:rPr lang="tr-TR" dirty="0"/>
              <a:t> Ders başlamadan önce, sınıf kurallarını belirlemek ve bu kuralları öğrencilerle paylaşmak önemlidir. Kuralların net ve anlaşılır olması, öğrencilerin beklentileri anlamasına yardımcı olur. Kuralların dersin başında hatırlatılması, öğrencilerin istenmeyen davranışlardan kaçınmalarını sağlar (</a:t>
            </a:r>
            <a:r>
              <a:rPr lang="tr-TR" dirty="0" err="1"/>
              <a:t>Marzano</a:t>
            </a:r>
            <a:r>
              <a:rPr lang="tr-TR" dirty="0"/>
              <a:t>, 2003).</a:t>
            </a:r>
          </a:p>
          <a:p>
            <a:pPr algn="just"/>
            <a:r>
              <a:rPr lang="tr-TR" b="1" dirty="0"/>
              <a:t>b. Sınıf Düzeni ve Fiziksel Ortamın Hazırlanması:</a:t>
            </a:r>
            <a:r>
              <a:rPr lang="tr-TR" dirty="0"/>
              <a:t> Sınıfın fiziksel düzeni, öğrencilerin dikkatini toplama ve istenmeyen davranışları en aza indirme açısından kritik öneme sahiptir. Masaların yerleşimi, öğretmenin öğrencileri rahatça gözlemlemesine ve ders materyallerine kolayca erişebilmesine olanak tanımalıdır. Bu, ders sırasında olası dikkat dağınıklıklarını azaltır (</a:t>
            </a:r>
            <a:r>
              <a:rPr lang="tr-TR" dirty="0" err="1"/>
              <a:t>Emmer</a:t>
            </a:r>
            <a:r>
              <a:rPr lang="tr-TR" dirty="0"/>
              <a:t> &amp; </a:t>
            </a:r>
            <a:r>
              <a:rPr lang="tr-TR" dirty="0" err="1"/>
              <a:t>Evertson</a:t>
            </a:r>
            <a:r>
              <a:rPr lang="tr-TR" dirty="0"/>
              <a:t>, 2016).</a:t>
            </a:r>
          </a:p>
          <a:p>
            <a:pPr algn="just"/>
            <a:r>
              <a:rPr lang="tr-TR" b="1" dirty="0"/>
              <a:t>c. Beklentilerin Belirlenmesi:</a:t>
            </a:r>
            <a:r>
              <a:rPr lang="tr-TR" dirty="0"/>
              <a:t> Ders başlamadan önce, öğrencilerden neler beklendiğini net bir şekilde ifade etmek faydalıdır. Örneğin, ders boyunca dikkatli dinleme, başkalarının konuşmasını bölmeme ve sınıf içi etkinliklere katılım gibi beklentiler, istenmeyen davranışları önlemeye yardımcı olabilir (</a:t>
            </a:r>
            <a:r>
              <a:rPr lang="tr-TR" dirty="0" err="1"/>
              <a:t>Simonsen</a:t>
            </a:r>
            <a:r>
              <a:rPr lang="tr-TR" dirty="0"/>
              <a:t> et al., 2008).</a:t>
            </a:r>
          </a:p>
        </p:txBody>
      </p:sp>
    </p:spTree>
    <p:extLst>
      <p:ext uri="{BB962C8B-B14F-4D97-AF65-F5344CB8AC3E}">
        <p14:creationId xmlns:p14="http://schemas.microsoft.com/office/powerpoint/2010/main" val="2144556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639DA0D-6476-E94D-A20E-DE02FE60B741}"/>
              </a:ext>
            </a:extLst>
          </p:cNvPr>
          <p:cNvSpPr>
            <a:spLocks noGrp="1"/>
          </p:cNvSpPr>
          <p:nvPr>
            <p:ph type="title"/>
          </p:nvPr>
        </p:nvSpPr>
        <p:spPr/>
        <p:txBody>
          <a:bodyPr/>
          <a:lstStyle/>
          <a:p>
            <a:r>
              <a:rPr lang="tr-TR" dirty="0"/>
              <a:t>Ders Sırası Müdahale Teknikleri</a:t>
            </a:r>
          </a:p>
        </p:txBody>
      </p:sp>
      <p:sp>
        <p:nvSpPr>
          <p:cNvPr id="3" name="İçerik Yer Tutucusu 2">
            <a:extLst>
              <a:ext uri="{FF2B5EF4-FFF2-40B4-BE49-F238E27FC236}">
                <a16:creationId xmlns:a16="http://schemas.microsoft.com/office/drawing/2014/main" id="{8E3D0015-A414-714A-8A6B-551A4ADC49D9}"/>
              </a:ext>
            </a:extLst>
          </p:cNvPr>
          <p:cNvSpPr>
            <a:spLocks noGrp="1"/>
          </p:cNvSpPr>
          <p:nvPr>
            <p:ph idx="1"/>
          </p:nvPr>
        </p:nvSpPr>
        <p:spPr>
          <a:xfrm>
            <a:off x="-1" y="2236575"/>
            <a:ext cx="12087225" cy="4478550"/>
          </a:xfrm>
        </p:spPr>
        <p:txBody>
          <a:bodyPr>
            <a:normAutofit/>
          </a:bodyPr>
          <a:lstStyle/>
          <a:p>
            <a:pPr algn="just"/>
            <a:r>
              <a:rPr lang="tr-TR" b="1" dirty="0"/>
              <a:t>a. Sinyal Kullanımı:</a:t>
            </a:r>
            <a:r>
              <a:rPr lang="tr-TR" dirty="0"/>
              <a:t> Ders sırasında istenmeyen bir davranış fark edildiğinde, öğretmen sözel olmayan sinyaller kullanabilir. Örneğin, bir öğrenci dikkati dağıtan bir davranış sergiliyorsa, öğretmen o öğrenciyle göz teması kurarak, el işareti ile durumu kontrol altına alabilir. Bu, dersin akışını kesmeden müdahale etmeyi sağlar (</a:t>
            </a:r>
            <a:r>
              <a:rPr lang="tr-TR" dirty="0" err="1"/>
              <a:t>Walker</a:t>
            </a:r>
            <a:r>
              <a:rPr lang="tr-TR" dirty="0"/>
              <a:t> et al., 2004).</a:t>
            </a:r>
          </a:p>
          <a:p>
            <a:pPr algn="just"/>
            <a:r>
              <a:rPr lang="tr-TR" b="1" dirty="0"/>
              <a:t>b. Sakin ve Hızlı Müdahale:</a:t>
            </a:r>
            <a:r>
              <a:rPr lang="tr-TR" dirty="0"/>
              <a:t> İstenmeyen davranışların hemen ve sakin bir şekilde ele alınması, durumun büyümesini engeller. Öğretmen, davranışı fark ettiği anda, örneğin bir uyarıda bulunarak durumu düzeltebilir. Bu tür müdahaleler, öğrencilerin sınırları anlamasına ve davranışlarını düzeltmesine yardımcı olur (</a:t>
            </a:r>
            <a:r>
              <a:rPr lang="tr-TR" dirty="0" err="1"/>
              <a:t>Lewis</a:t>
            </a:r>
            <a:r>
              <a:rPr lang="tr-TR" dirty="0"/>
              <a:t> et al., 2008).</a:t>
            </a:r>
          </a:p>
          <a:p>
            <a:pPr algn="just"/>
            <a:r>
              <a:rPr lang="tr-TR" b="1" dirty="0"/>
              <a:t>c. Davranışın Ardındaki Nedeni Sorgulama:</a:t>
            </a:r>
            <a:r>
              <a:rPr lang="tr-TR" dirty="0"/>
              <a:t> Öğrencilerin ders sırasında sergiledikleri istenmeyen davranışlar, bazen ders materyalini anlamadıkları veya farklı bir duygusal durumda oldukları için olabilir. Öğretmen, davranışın nedenini anlamak için öğrenciyi bireysel olarak dinleyebilir ve uygun bir şekilde rehberlik edebilir (Pianta, </a:t>
            </a:r>
            <a:r>
              <a:rPr lang="tr-TR" dirty="0" err="1"/>
              <a:t>Hamre</a:t>
            </a:r>
            <a:r>
              <a:rPr lang="tr-TR" dirty="0"/>
              <a:t>, &amp; </a:t>
            </a:r>
            <a:r>
              <a:rPr lang="tr-TR" dirty="0" err="1"/>
              <a:t>Allen</a:t>
            </a:r>
            <a:r>
              <a:rPr lang="tr-TR" dirty="0"/>
              <a:t>, 2012).</a:t>
            </a:r>
          </a:p>
        </p:txBody>
      </p:sp>
    </p:spTree>
    <p:extLst>
      <p:ext uri="{BB962C8B-B14F-4D97-AF65-F5344CB8AC3E}">
        <p14:creationId xmlns:p14="http://schemas.microsoft.com/office/powerpoint/2010/main" val="277187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436CC50-467B-9B4E-9A53-4608FB82EFFB}"/>
              </a:ext>
            </a:extLst>
          </p:cNvPr>
          <p:cNvSpPr>
            <a:spLocks noGrp="1"/>
          </p:cNvSpPr>
          <p:nvPr>
            <p:ph type="title"/>
          </p:nvPr>
        </p:nvSpPr>
        <p:spPr/>
        <p:txBody>
          <a:bodyPr/>
          <a:lstStyle/>
          <a:p>
            <a:r>
              <a:rPr lang="tr-TR" dirty="0"/>
              <a:t>Ders Sonrası Müdahale Teknikleri</a:t>
            </a:r>
          </a:p>
        </p:txBody>
      </p:sp>
      <p:sp>
        <p:nvSpPr>
          <p:cNvPr id="3" name="İçerik Yer Tutucusu 2">
            <a:extLst>
              <a:ext uri="{FF2B5EF4-FFF2-40B4-BE49-F238E27FC236}">
                <a16:creationId xmlns:a16="http://schemas.microsoft.com/office/drawing/2014/main" id="{3F37BA19-D404-C441-96E0-F3B2F8D70D5D}"/>
              </a:ext>
            </a:extLst>
          </p:cNvPr>
          <p:cNvSpPr>
            <a:spLocks noGrp="1"/>
          </p:cNvSpPr>
          <p:nvPr>
            <p:ph idx="1"/>
          </p:nvPr>
        </p:nvSpPr>
        <p:spPr>
          <a:xfrm>
            <a:off x="0" y="2136562"/>
            <a:ext cx="12192000" cy="4721438"/>
          </a:xfrm>
        </p:spPr>
        <p:txBody>
          <a:bodyPr>
            <a:normAutofit/>
          </a:bodyPr>
          <a:lstStyle/>
          <a:p>
            <a:pPr algn="just"/>
            <a:r>
              <a:rPr lang="tr-TR" b="1" dirty="0"/>
              <a:t>a. Bireysel Geri Bildirim:</a:t>
            </a:r>
            <a:r>
              <a:rPr lang="tr-TR" dirty="0"/>
              <a:t> Ders bittikten sonra, istenmeyen davranış sergileyen öğrenciyle birebir konuşmak etkili bir yöntemdir. Bu görüşmede, öğrencinin davranışının nedenleri tartışılabilir ve gelecekte benzer durumların nasıl önlenebileceği üzerinde durulabilir. Bu tür bireysel geri bildirimler, öğrencinin kendi davranışlarını değerlendirmesine yardımcı olur (</a:t>
            </a:r>
            <a:r>
              <a:rPr lang="tr-TR" dirty="0" err="1"/>
              <a:t>Marzano</a:t>
            </a:r>
            <a:r>
              <a:rPr lang="tr-TR" dirty="0"/>
              <a:t>, 2003).</a:t>
            </a:r>
          </a:p>
          <a:p>
            <a:pPr algn="just"/>
            <a:r>
              <a:rPr lang="tr-TR" b="1" dirty="0"/>
              <a:t>b. Pozitif Davranışların Pekiştirilmesi:</a:t>
            </a:r>
            <a:r>
              <a:rPr lang="tr-TR" dirty="0"/>
              <a:t> Ders sonrası, öğrencilerin sergilediği olumlu davranışlar için teşekkür etmek veya küçük ödüller vermek, istenmeyen davranışların önüne geçmeye yardımcı olabilir. Pozitif pekiştirme, diğer öğrencilerin de bu davranışları model almasını teşvik eder (</a:t>
            </a:r>
            <a:r>
              <a:rPr lang="tr-TR" dirty="0" err="1"/>
              <a:t>Simonsen</a:t>
            </a:r>
            <a:r>
              <a:rPr lang="tr-TR" dirty="0"/>
              <a:t> et al., 2008).</a:t>
            </a:r>
          </a:p>
          <a:p>
            <a:pPr algn="just"/>
            <a:r>
              <a:rPr lang="tr-TR" b="1" dirty="0"/>
              <a:t>c. Veli İletişimi:</a:t>
            </a:r>
            <a:r>
              <a:rPr lang="tr-TR" dirty="0"/>
              <a:t> Ders sonunda, istenmeyen davranışların sürekli hale gelmesi durumunda velilerle iletişim kurmak önemlidir. Velilere öğrencinin durumu hakkında bilgi vermek ve birlikte çözüm yolları aramak, öğrencinin davranışlarını düzeltmesine katkıda bulunabilir (</a:t>
            </a:r>
            <a:r>
              <a:rPr lang="tr-TR" dirty="0" err="1"/>
              <a:t>Lewis</a:t>
            </a:r>
            <a:r>
              <a:rPr lang="tr-TR" dirty="0"/>
              <a:t> et al., 2008).</a:t>
            </a:r>
          </a:p>
        </p:txBody>
      </p:sp>
    </p:spTree>
    <p:extLst>
      <p:ext uri="{BB962C8B-B14F-4D97-AF65-F5344CB8AC3E}">
        <p14:creationId xmlns:p14="http://schemas.microsoft.com/office/powerpoint/2010/main" val="1244737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C73A6AB-B949-3647-8691-567FA7CAEB95}"/>
              </a:ext>
            </a:extLst>
          </p:cNvPr>
          <p:cNvSpPr>
            <a:spLocks noGrp="1"/>
          </p:cNvSpPr>
          <p:nvPr>
            <p:ph type="title"/>
          </p:nvPr>
        </p:nvSpPr>
        <p:spPr/>
        <p:txBody>
          <a:bodyPr/>
          <a:lstStyle/>
          <a:p>
            <a:r>
              <a:rPr lang="tr-TR" dirty="0"/>
              <a:t>İstenmeyen Davranışları Yönetmede Gelişim Psikolojisinin Temel Öğeleri</a:t>
            </a:r>
          </a:p>
        </p:txBody>
      </p:sp>
      <p:sp>
        <p:nvSpPr>
          <p:cNvPr id="3" name="İçerik Yer Tutucusu 2">
            <a:extLst>
              <a:ext uri="{FF2B5EF4-FFF2-40B4-BE49-F238E27FC236}">
                <a16:creationId xmlns:a16="http://schemas.microsoft.com/office/drawing/2014/main" id="{9BB59210-4273-9A4F-B10F-BFB0B85CB494}"/>
              </a:ext>
            </a:extLst>
          </p:cNvPr>
          <p:cNvSpPr>
            <a:spLocks noGrp="1"/>
          </p:cNvSpPr>
          <p:nvPr>
            <p:ph idx="1"/>
          </p:nvPr>
        </p:nvSpPr>
        <p:spPr>
          <a:xfrm>
            <a:off x="818711" y="2222287"/>
            <a:ext cx="10768451" cy="4435688"/>
          </a:xfrm>
        </p:spPr>
        <p:txBody>
          <a:bodyPr>
            <a:normAutofit/>
          </a:bodyPr>
          <a:lstStyle/>
          <a:p>
            <a:r>
              <a:rPr lang="tr-TR" b="1" dirty="0"/>
              <a:t>1. Gelişimsel Düzeye Uygun Beklentiler Belirleme </a:t>
            </a:r>
            <a:r>
              <a:rPr lang="tr-TR" dirty="0"/>
              <a:t>(</a:t>
            </a:r>
            <a:r>
              <a:rPr lang="tr-TR" dirty="0" err="1"/>
              <a:t>Piaget</a:t>
            </a:r>
            <a:r>
              <a:rPr lang="tr-TR" dirty="0"/>
              <a:t>, 1952; </a:t>
            </a:r>
            <a:r>
              <a:rPr lang="tr-TR" dirty="0" err="1"/>
              <a:t>Vygotsky</a:t>
            </a:r>
            <a:r>
              <a:rPr lang="tr-TR" dirty="0"/>
              <a:t>, 1978).</a:t>
            </a:r>
          </a:p>
          <a:p>
            <a:r>
              <a:rPr lang="tr-TR" b="1" dirty="0"/>
              <a:t>2. Öğrencilerin Duygusal Gelişimini Destekleme</a:t>
            </a:r>
            <a:r>
              <a:rPr lang="tr-TR" dirty="0"/>
              <a:t> (</a:t>
            </a:r>
            <a:r>
              <a:rPr lang="tr-TR" dirty="0" err="1"/>
              <a:t>Goleman</a:t>
            </a:r>
            <a:r>
              <a:rPr lang="tr-TR" dirty="0"/>
              <a:t>, 1995).</a:t>
            </a:r>
          </a:p>
          <a:p>
            <a:r>
              <a:rPr lang="tr-TR" b="1" dirty="0"/>
              <a:t>3. Sosyal Öğrenme Kuramını Kullanma</a:t>
            </a:r>
            <a:r>
              <a:rPr lang="tr-TR" dirty="0"/>
              <a:t> (</a:t>
            </a:r>
            <a:r>
              <a:rPr lang="tr-TR" dirty="0" err="1"/>
              <a:t>Bandura</a:t>
            </a:r>
            <a:r>
              <a:rPr lang="tr-TR" dirty="0"/>
              <a:t>, 1977).</a:t>
            </a:r>
          </a:p>
          <a:p>
            <a:r>
              <a:rPr lang="tr-TR" b="1" dirty="0"/>
              <a:t>4. Bireysel Farklılıkları Göz Önünde Bulundurma </a:t>
            </a:r>
            <a:r>
              <a:rPr lang="tr-TR" dirty="0"/>
              <a:t> (</a:t>
            </a:r>
            <a:r>
              <a:rPr lang="tr-TR" dirty="0" err="1"/>
              <a:t>Gardner</a:t>
            </a:r>
            <a:r>
              <a:rPr lang="tr-TR" dirty="0"/>
              <a:t>, 1983).</a:t>
            </a:r>
          </a:p>
          <a:p>
            <a:r>
              <a:rPr lang="tr-TR" b="1" dirty="0"/>
              <a:t>5. Bağlanma Teorisi ve Güvenli İlişkiler Kurma </a:t>
            </a:r>
            <a:r>
              <a:rPr lang="tr-TR" dirty="0"/>
              <a:t>(</a:t>
            </a:r>
            <a:r>
              <a:rPr lang="tr-TR" dirty="0" err="1"/>
              <a:t>Bowlby</a:t>
            </a:r>
            <a:r>
              <a:rPr lang="tr-TR" dirty="0"/>
              <a:t>, 1969).</a:t>
            </a:r>
          </a:p>
          <a:p>
            <a:r>
              <a:rPr lang="tr-TR" b="1" dirty="0"/>
              <a:t>6. Öz-Düzenleme Becerilerini Geliştirme </a:t>
            </a:r>
            <a:r>
              <a:rPr lang="tr-TR" dirty="0"/>
              <a:t>(</a:t>
            </a:r>
            <a:r>
              <a:rPr lang="tr-TR" dirty="0" err="1"/>
              <a:t>Zimmerman</a:t>
            </a:r>
            <a:r>
              <a:rPr lang="tr-TR" dirty="0"/>
              <a:t>, 2002).</a:t>
            </a:r>
          </a:p>
          <a:p>
            <a:r>
              <a:rPr lang="tr-TR" b="1" dirty="0"/>
              <a:t>7. Gelişimsel Destek Sağlama ve Müdahaleler Planlama</a:t>
            </a:r>
            <a:r>
              <a:rPr lang="tr-TR" dirty="0"/>
              <a:t> (</a:t>
            </a:r>
            <a:r>
              <a:rPr lang="tr-TR" dirty="0" err="1"/>
              <a:t>Barkley</a:t>
            </a:r>
            <a:r>
              <a:rPr lang="tr-TR" dirty="0"/>
              <a:t>, 1997).</a:t>
            </a:r>
          </a:p>
          <a:p>
            <a:endParaRPr lang="tr-TR" dirty="0"/>
          </a:p>
        </p:txBody>
      </p:sp>
    </p:spTree>
    <p:extLst>
      <p:ext uri="{BB962C8B-B14F-4D97-AF65-F5344CB8AC3E}">
        <p14:creationId xmlns:p14="http://schemas.microsoft.com/office/powerpoint/2010/main" val="3401986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883FEF0-2B96-EF4A-9F6D-D81ADBC2BE1A}"/>
              </a:ext>
            </a:extLst>
          </p:cNvPr>
          <p:cNvSpPr>
            <a:spLocks noGrp="1"/>
          </p:cNvSpPr>
          <p:nvPr>
            <p:ph type="title"/>
          </p:nvPr>
        </p:nvSpPr>
        <p:spPr/>
        <p:txBody>
          <a:bodyPr/>
          <a:lstStyle/>
          <a:p>
            <a:r>
              <a:rPr lang="tr-TR" dirty="0"/>
              <a:t>İstenmeyen Davranışları Yönetmede Gelişim Psikolojisinin Temel Öğeleri</a:t>
            </a:r>
          </a:p>
        </p:txBody>
      </p:sp>
      <p:sp>
        <p:nvSpPr>
          <p:cNvPr id="3" name="İçerik Yer Tutucusu 2">
            <a:extLst>
              <a:ext uri="{FF2B5EF4-FFF2-40B4-BE49-F238E27FC236}">
                <a16:creationId xmlns:a16="http://schemas.microsoft.com/office/drawing/2014/main" id="{EAA176E9-160B-7A48-9983-E0C62E615746}"/>
              </a:ext>
            </a:extLst>
          </p:cNvPr>
          <p:cNvSpPr>
            <a:spLocks noGrp="1"/>
          </p:cNvSpPr>
          <p:nvPr>
            <p:ph idx="1"/>
          </p:nvPr>
        </p:nvSpPr>
        <p:spPr/>
        <p:txBody>
          <a:bodyPr>
            <a:normAutofit/>
          </a:bodyPr>
          <a:lstStyle/>
          <a:p>
            <a:r>
              <a:rPr lang="tr-TR" b="1" dirty="0"/>
              <a:t>1. Gelişimsel Düzeye Uygun Beklentiler Belirleme</a:t>
            </a:r>
          </a:p>
          <a:p>
            <a:pPr marL="0" indent="0">
              <a:buNone/>
            </a:pPr>
            <a:r>
              <a:rPr lang="tr-TR" dirty="0"/>
              <a:t>Öğrencilerin bilişsel, duygusal ve sosyal gelişim düzeyleri, davranışlarının anlaşılmasında kritik bir rol oynar. Örneğin, ilkokul öğrencilerinin dikkat süreleri kısadır ve bu nedenle uzun süreli dikkat gerektiren görevlerde zorluk yaşayabilirler. Bu durum, öğrencilerin sınıfta hareketli veya dikkat dağıtıcı davranışlar sergilemelerine neden olabilir. Öğretmenler, gelişimsel düzeye uygun beklentiler belirleyerek, öğrencilerin kapasitesine göre düzenlemeler yapmalı ve bu çerçevede istenmeyen davranışları yönetmelidir (</a:t>
            </a:r>
            <a:r>
              <a:rPr lang="tr-TR" dirty="0" err="1"/>
              <a:t>Piaget</a:t>
            </a:r>
            <a:r>
              <a:rPr lang="tr-TR" dirty="0"/>
              <a:t>, 1952; </a:t>
            </a:r>
            <a:r>
              <a:rPr lang="tr-TR" dirty="0" err="1"/>
              <a:t>Vygotsky</a:t>
            </a:r>
            <a:r>
              <a:rPr lang="tr-TR" dirty="0"/>
              <a:t>, 1978).</a:t>
            </a:r>
          </a:p>
          <a:p>
            <a:endParaRPr lang="tr-TR" dirty="0"/>
          </a:p>
        </p:txBody>
      </p:sp>
    </p:spTree>
    <p:extLst>
      <p:ext uri="{BB962C8B-B14F-4D97-AF65-F5344CB8AC3E}">
        <p14:creationId xmlns:p14="http://schemas.microsoft.com/office/powerpoint/2010/main" val="924012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759C981-F869-0340-8E5A-1D9BF072CE6A}"/>
              </a:ext>
            </a:extLst>
          </p:cNvPr>
          <p:cNvSpPr>
            <a:spLocks noGrp="1"/>
          </p:cNvSpPr>
          <p:nvPr>
            <p:ph type="title"/>
          </p:nvPr>
        </p:nvSpPr>
        <p:spPr/>
        <p:txBody>
          <a:bodyPr/>
          <a:lstStyle/>
          <a:p>
            <a:r>
              <a:rPr lang="tr-TR" dirty="0"/>
              <a:t>Psikolojik Gelişim Evreleri</a:t>
            </a:r>
          </a:p>
        </p:txBody>
      </p:sp>
      <p:graphicFrame>
        <p:nvGraphicFramePr>
          <p:cNvPr id="4" name="Tablo 4">
            <a:extLst>
              <a:ext uri="{FF2B5EF4-FFF2-40B4-BE49-F238E27FC236}">
                <a16:creationId xmlns:a16="http://schemas.microsoft.com/office/drawing/2014/main" id="{E4C754CE-EFD1-6847-80E5-029F7403C68F}"/>
              </a:ext>
            </a:extLst>
          </p:cNvPr>
          <p:cNvGraphicFramePr>
            <a:graphicFrameLocks noGrp="1"/>
          </p:cNvGraphicFramePr>
          <p:nvPr>
            <p:ph idx="1"/>
            <p:extLst>
              <p:ext uri="{D42A27DB-BD31-4B8C-83A1-F6EECF244321}">
                <p14:modId xmlns:p14="http://schemas.microsoft.com/office/powerpoint/2010/main" val="1236529200"/>
              </p:ext>
            </p:extLst>
          </p:nvPr>
        </p:nvGraphicFramePr>
        <p:xfrm>
          <a:off x="1835470" y="2343130"/>
          <a:ext cx="8178159" cy="4067682"/>
        </p:xfrm>
        <a:graphic>
          <a:graphicData uri="http://schemas.openxmlformats.org/drawingml/2006/table">
            <a:tbl>
              <a:tblPr firstRow="1" bandRow="1">
                <a:tableStyleId>{5C22544A-7EE6-4342-B048-85BDC9FD1C3A}</a:tableStyleId>
              </a:tblPr>
              <a:tblGrid>
                <a:gridCol w="2308365">
                  <a:extLst>
                    <a:ext uri="{9D8B030D-6E8A-4147-A177-3AD203B41FA5}">
                      <a16:colId xmlns:a16="http://schemas.microsoft.com/office/drawing/2014/main" val="1814873054"/>
                    </a:ext>
                  </a:extLst>
                </a:gridCol>
                <a:gridCol w="2308365">
                  <a:extLst>
                    <a:ext uri="{9D8B030D-6E8A-4147-A177-3AD203B41FA5}">
                      <a16:colId xmlns:a16="http://schemas.microsoft.com/office/drawing/2014/main" val="1148465278"/>
                    </a:ext>
                  </a:extLst>
                </a:gridCol>
                <a:gridCol w="3561429">
                  <a:extLst>
                    <a:ext uri="{9D8B030D-6E8A-4147-A177-3AD203B41FA5}">
                      <a16:colId xmlns:a16="http://schemas.microsoft.com/office/drawing/2014/main" val="1041157153"/>
                    </a:ext>
                  </a:extLst>
                </a:gridCol>
              </a:tblGrid>
              <a:tr h="677947">
                <a:tc>
                  <a:txBody>
                    <a:bodyPr/>
                    <a:lstStyle/>
                    <a:p>
                      <a:pPr algn="ctr"/>
                      <a:endParaRPr lang="tr-TR"/>
                    </a:p>
                  </a:txBody>
                  <a:tcPr/>
                </a:tc>
                <a:tc>
                  <a:txBody>
                    <a:bodyPr/>
                    <a:lstStyle/>
                    <a:p>
                      <a:pPr algn="ctr"/>
                      <a:r>
                        <a:rPr lang="tr-TR" dirty="0"/>
                        <a:t>FREUD</a:t>
                      </a:r>
                    </a:p>
                    <a:p>
                      <a:pPr algn="ctr"/>
                      <a:r>
                        <a:rPr lang="tr-TR" dirty="0" err="1"/>
                        <a:t>Psikoseksüel</a:t>
                      </a:r>
                      <a:r>
                        <a:rPr lang="tr-TR" dirty="0"/>
                        <a:t> D.</a:t>
                      </a:r>
                    </a:p>
                  </a:txBody>
                  <a:tcPr/>
                </a:tc>
                <a:tc>
                  <a:txBody>
                    <a:bodyPr/>
                    <a:lstStyle/>
                    <a:p>
                      <a:pPr algn="ctr"/>
                      <a:r>
                        <a:rPr lang="tr-TR" dirty="0"/>
                        <a:t>ERİKSON</a:t>
                      </a:r>
                    </a:p>
                    <a:p>
                      <a:pPr algn="ctr"/>
                      <a:r>
                        <a:rPr lang="tr-TR" dirty="0" err="1"/>
                        <a:t>Psikososyal</a:t>
                      </a:r>
                      <a:r>
                        <a:rPr lang="tr-TR" dirty="0"/>
                        <a:t> D.</a:t>
                      </a:r>
                    </a:p>
                  </a:txBody>
                  <a:tcPr/>
                </a:tc>
                <a:extLst>
                  <a:ext uri="{0D108BD9-81ED-4DB2-BD59-A6C34878D82A}">
                    <a16:rowId xmlns:a16="http://schemas.microsoft.com/office/drawing/2014/main" val="1076895580"/>
                  </a:ext>
                </a:extLst>
              </a:tr>
              <a:tr h="677947">
                <a:tc>
                  <a:txBody>
                    <a:bodyPr/>
                    <a:lstStyle/>
                    <a:p>
                      <a:pPr algn="ctr"/>
                      <a:r>
                        <a:rPr lang="tr-TR" dirty="0"/>
                        <a:t>0-1 YAŞ</a:t>
                      </a:r>
                    </a:p>
                  </a:txBody>
                  <a:tcPr/>
                </a:tc>
                <a:tc>
                  <a:txBody>
                    <a:bodyPr/>
                    <a:lstStyle/>
                    <a:p>
                      <a:pPr algn="ctr"/>
                      <a:r>
                        <a:rPr lang="tr-TR" dirty="0"/>
                        <a:t>Oral Dönem</a:t>
                      </a:r>
                    </a:p>
                  </a:txBody>
                  <a:tcPr/>
                </a:tc>
                <a:tc>
                  <a:txBody>
                    <a:bodyPr/>
                    <a:lstStyle/>
                    <a:p>
                      <a:pPr algn="ctr"/>
                      <a:r>
                        <a:rPr lang="tr-TR" dirty="0"/>
                        <a:t>Temel Güvene Karşı Güvensizlik</a:t>
                      </a:r>
                    </a:p>
                  </a:txBody>
                  <a:tcPr/>
                </a:tc>
                <a:extLst>
                  <a:ext uri="{0D108BD9-81ED-4DB2-BD59-A6C34878D82A}">
                    <a16:rowId xmlns:a16="http://schemas.microsoft.com/office/drawing/2014/main" val="1504694877"/>
                  </a:ext>
                </a:extLst>
              </a:tr>
              <a:tr h="677947">
                <a:tc>
                  <a:txBody>
                    <a:bodyPr/>
                    <a:lstStyle/>
                    <a:p>
                      <a:pPr algn="ctr"/>
                      <a:r>
                        <a:rPr lang="tr-TR" dirty="0"/>
                        <a:t>1-3 YAŞ</a:t>
                      </a:r>
                    </a:p>
                  </a:txBody>
                  <a:tcPr/>
                </a:tc>
                <a:tc>
                  <a:txBody>
                    <a:bodyPr/>
                    <a:lstStyle/>
                    <a:p>
                      <a:pPr algn="ctr"/>
                      <a:r>
                        <a:rPr lang="tr-TR" dirty="0"/>
                        <a:t>Anal Dönem</a:t>
                      </a:r>
                    </a:p>
                  </a:txBody>
                  <a:tcPr/>
                </a:tc>
                <a:tc>
                  <a:txBody>
                    <a:bodyPr/>
                    <a:lstStyle/>
                    <a:p>
                      <a:pPr algn="ctr"/>
                      <a:r>
                        <a:rPr lang="tr-TR" dirty="0"/>
                        <a:t>Özerkliğe Karşı Utanç ve Şüphe</a:t>
                      </a:r>
                    </a:p>
                  </a:txBody>
                  <a:tcPr/>
                </a:tc>
                <a:extLst>
                  <a:ext uri="{0D108BD9-81ED-4DB2-BD59-A6C34878D82A}">
                    <a16:rowId xmlns:a16="http://schemas.microsoft.com/office/drawing/2014/main" val="3141898673"/>
                  </a:ext>
                </a:extLst>
              </a:tr>
              <a:tr h="677947">
                <a:tc>
                  <a:txBody>
                    <a:bodyPr/>
                    <a:lstStyle/>
                    <a:p>
                      <a:pPr algn="ctr"/>
                      <a:r>
                        <a:rPr lang="tr-TR" dirty="0"/>
                        <a:t>3-6 YAŞ</a:t>
                      </a:r>
                    </a:p>
                  </a:txBody>
                  <a:tcPr/>
                </a:tc>
                <a:tc>
                  <a:txBody>
                    <a:bodyPr/>
                    <a:lstStyle/>
                    <a:p>
                      <a:pPr algn="ctr"/>
                      <a:r>
                        <a:rPr lang="tr-TR" dirty="0" err="1"/>
                        <a:t>Fallik</a:t>
                      </a:r>
                      <a:r>
                        <a:rPr lang="tr-TR" dirty="0"/>
                        <a:t> Dönem</a:t>
                      </a:r>
                    </a:p>
                  </a:txBody>
                  <a:tcPr/>
                </a:tc>
                <a:tc>
                  <a:txBody>
                    <a:bodyPr/>
                    <a:lstStyle/>
                    <a:p>
                      <a:pPr algn="ctr"/>
                      <a:r>
                        <a:rPr lang="tr-TR" dirty="0"/>
                        <a:t>Girişimciliğe Karşı Suçluluk</a:t>
                      </a:r>
                    </a:p>
                  </a:txBody>
                  <a:tcPr/>
                </a:tc>
                <a:extLst>
                  <a:ext uri="{0D108BD9-81ED-4DB2-BD59-A6C34878D82A}">
                    <a16:rowId xmlns:a16="http://schemas.microsoft.com/office/drawing/2014/main" val="452685976"/>
                  </a:ext>
                </a:extLst>
              </a:tr>
              <a:tr h="677947">
                <a:tc>
                  <a:txBody>
                    <a:bodyPr/>
                    <a:lstStyle/>
                    <a:p>
                      <a:pPr algn="ctr"/>
                      <a:r>
                        <a:rPr lang="tr-TR" dirty="0"/>
                        <a:t>6-10YAŞ</a:t>
                      </a:r>
                    </a:p>
                  </a:txBody>
                  <a:tcPr/>
                </a:tc>
                <a:tc>
                  <a:txBody>
                    <a:bodyPr/>
                    <a:lstStyle/>
                    <a:p>
                      <a:pPr algn="ctr"/>
                      <a:r>
                        <a:rPr lang="tr-TR" dirty="0" err="1"/>
                        <a:t>Latant</a:t>
                      </a:r>
                      <a:r>
                        <a:rPr lang="tr-TR" dirty="0"/>
                        <a:t> Dönem</a:t>
                      </a:r>
                    </a:p>
                  </a:txBody>
                  <a:tcPr/>
                </a:tc>
                <a:tc>
                  <a:txBody>
                    <a:bodyPr/>
                    <a:lstStyle/>
                    <a:p>
                      <a:pPr algn="ctr"/>
                      <a:r>
                        <a:rPr lang="tr-TR" dirty="0"/>
                        <a:t>Çalışkanlığa Karşı Aşağılık </a:t>
                      </a:r>
                    </a:p>
                  </a:txBody>
                  <a:tcPr/>
                </a:tc>
                <a:extLst>
                  <a:ext uri="{0D108BD9-81ED-4DB2-BD59-A6C34878D82A}">
                    <a16:rowId xmlns:a16="http://schemas.microsoft.com/office/drawing/2014/main" val="1825464429"/>
                  </a:ext>
                </a:extLst>
              </a:tr>
              <a:tr h="677947">
                <a:tc>
                  <a:txBody>
                    <a:bodyPr/>
                    <a:lstStyle/>
                    <a:p>
                      <a:pPr algn="ctr"/>
                      <a:r>
                        <a:rPr lang="tr-TR" dirty="0"/>
                        <a:t>10-18 YAŞ</a:t>
                      </a:r>
                    </a:p>
                  </a:txBody>
                  <a:tcPr/>
                </a:tc>
                <a:tc>
                  <a:txBody>
                    <a:bodyPr/>
                    <a:lstStyle/>
                    <a:p>
                      <a:pPr algn="ctr"/>
                      <a:r>
                        <a:rPr lang="tr-TR" dirty="0"/>
                        <a:t>Ergenlik Dönemi</a:t>
                      </a:r>
                    </a:p>
                  </a:txBody>
                  <a:tcPr/>
                </a:tc>
                <a:tc>
                  <a:txBody>
                    <a:bodyPr/>
                    <a:lstStyle/>
                    <a:p>
                      <a:pPr algn="ctr"/>
                      <a:r>
                        <a:rPr lang="tr-TR" dirty="0"/>
                        <a:t>Kimliğe Karşı Kimlik Karmaşası</a:t>
                      </a:r>
                    </a:p>
                  </a:txBody>
                  <a:tcPr/>
                </a:tc>
                <a:extLst>
                  <a:ext uri="{0D108BD9-81ED-4DB2-BD59-A6C34878D82A}">
                    <a16:rowId xmlns:a16="http://schemas.microsoft.com/office/drawing/2014/main" val="2064549537"/>
                  </a:ext>
                </a:extLst>
              </a:tr>
            </a:tbl>
          </a:graphicData>
        </a:graphic>
      </p:graphicFrame>
    </p:spTree>
    <p:extLst>
      <p:ext uri="{BB962C8B-B14F-4D97-AF65-F5344CB8AC3E}">
        <p14:creationId xmlns:p14="http://schemas.microsoft.com/office/powerpoint/2010/main" val="1800055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0DEAC1-8724-0944-98A2-87358AA6DA1F}"/>
              </a:ext>
            </a:extLst>
          </p:cNvPr>
          <p:cNvSpPr>
            <a:spLocks noGrp="1"/>
          </p:cNvSpPr>
          <p:nvPr>
            <p:ph type="title"/>
          </p:nvPr>
        </p:nvSpPr>
        <p:spPr>
          <a:xfrm>
            <a:off x="124200" y="661501"/>
            <a:ext cx="5562225" cy="970450"/>
          </a:xfrm>
        </p:spPr>
        <p:txBody>
          <a:bodyPr/>
          <a:lstStyle/>
          <a:p>
            <a:pPr algn="ctr"/>
            <a:r>
              <a:rPr lang="tr-TR" dirty="0"/>
              <a:t>Bilişsel gelişim</a:t>
            </a:r>
            <a:br>
              <a:rPr lang="tr-TR" dirty="0"/>
            </a:br>
            <a:r>
              <a:rPr lang="tr-TR" dirty="0"/>
              <a:t>Jean </a:t>
            </a:r>
            <a:r>
              <a:rPr lang="tr-TR" dirty="0" err="1"/>
              <a:t>Piaget</a:t>
            </a:r>
            <a:endParaRPr lang="tr-TR" dirty="0"/>
          </a:p>
        </p:txBody>
      </p:sp>
      <p:graphicFrame>
        <p:nvGraphicFramePr>
          <p:cNvPr id="4" name="Tablo 4">
            <a:extLst>
              <a:ext uri="{FF2B5EF4-FFF2-40B4-BE49-F238E27FC236}">
                <a16:creationId xmlns:a16="http://schemas.microsoft.com/office/drawing/2014/main" id="{814277EE-E4D2-674E-ADAA-FBDAD02EE3AC}"/>
              </a:ext>
            </a:extLst>
          </p:cNvPr>
          <p:cNvGraphicFramePr>
            <a:graphicFrameLocks noGrp="1"/>
          </p:cNvGraphicFramePr>
          <p:nvPr>
            <p:ph idx="1"/>
            <p:extLst>
              <p:ext uri="{D42A27DB-BD31-4B8C-83A1-F6EECF244321}">
                <p14:modId xmlns:p14="http://schemas.microsoft.com/office/powerpoint/2010/main" val="2744184528"/>
              </p:ext>
            </p:extLst>
          </p:nvPr>
        </p:nvGraphicFramePr>
        <p:xfrm>
          <a:off x="652464" y="2424112"/>
          <a:ext cx="4719636" cy="3951840"/>
        </p:xfrm>
        <a:graphic>
          <a:graphicData uri="http://schemas.openxmlformats.org/drawingml/2006/table">
            <a:tbl>
              <a:tblPr firstRow="1" bandRow="1">
                <a:tableStyleId>{5C22544A-7EE6-4342-B048-85BDC9FD1C3A}</a:tableStyleId>
              </a:tblPr>
              <a:tblGrid>
                <a:gridCol w="2359818">
                  <a:extLst>
                    <a:ext uri="{9D8B030D-6E8A-4147-A177-3AD203B41FA5}">
                      <a16:colId xmlns:a16="http://schemas.microsoft.com/office/drawing/2014/main" val="2746282883"/>
                    </a:ext>
                  </a:extLst>
                </a:gridCol>
                <a:gridCol w="2359818">
                  <a:extLst>
                    <a:ext uri="{9D8B030D-6E8A-4147-A177-3AD203B41FA5}">
                      <a16:colId xmlns:a16="http://schemas.microsoft.com/office/drawing/2014/main" val="1823067063"/>
                    </a:ext>
                  </a:extLst>
                </a:gridCol>
              </a:tblGrid>
              <a:tr h="790368">
                <a:tc>
                  <a:txBody>
                    <a:bodyPr/>
                    <a:lstStyle/>
                    <a:p>
                      <a:pPr algn="ctr"/>
                      <a:r>
                        <a:rPr lang="tr-TR" dirty="0"/>
                        <a:t>EVRELER</a:t>
                      </a:r>
                    </a:p>
                  </a:txBody>
                  <a:tcPr anchor="ctr"/>
                </a:tc>
                <a:tc>
                  <a:txBody>
                    <a:bodyPr/>
                    <a:lstStyle/>
                    <a:p>
                      <a:pPr algn="ctr"/>
                      <a:r>
                        <a:rPr lang="tr-TR" dirty="0"/>
                        <a:t>YAŞ</a:t>
                      </a:r>
                    </a:p>
                  </a:txBody>
                  <a:tcPr anchor="ctr"/>
                </a:tc>
                <a:extLst>
                  <a:ext uri="{0D108BD9-81ED-4DB2-BD59-A6C34878D82A}">
                    <a16:rowId xmlns:a16="http://schemas.microsoft.com/office/drawing/2014/main" val="2964192682"/>
                  </a:ext>
                </a:extLst>
              </a:tr>
              <a:tr h="790368">
                <a:tc>
                  <a:txBody>
                    <a:bodyPr/>
                    <a:lstStyle/>
                    <a:p>
                      <a:pPr algn="ctr"/>
                      <a:r>
                        <a:rPr lang="tr-TR" dirty="0"/>
                        <a:t>DUYU-DEVİNİM DÖNEMİ</a:t>
                      </a:r>
                    </a:p>
                  </a:txBody>
                  <a:tcPr/>
                </a:tc>
                <a:tc>
                  <a:txBody>
                    <a:bodyPr/>
                    <a:lstStyle/>
                    <a:p>
                      <a:pPr algn="ctr"/>
                      <a:r>
                        <a:rPr lang="tr-TR" dirty="0"/>
                        <a:t>0-2</a:t>
                      </a:r>
                    </a:p>
                  </a:txBody>
                  <a:tcPr/>
                </a:tc>
                <a:extLst>
                  <a:ext uri="{0D108BD9-81ED-4DB2-BD59-A6C34878D82A}">
                    <a16:rowId xmlns:a16="http://schemas.microsoft.com/office/drawing/2014/main" val="321304632"/>
                  </a:ext>
                </a:extLst>
              </a:tr>
              <a:tr h="790368">
                <a:tc>
                  <a:txBody>
                    <a:bodyPr/>
                    <a:lstStyle/>
                    <a:p>
                      <a:pPr algn="ctr"/>
                      <a:r>
                        <a:rPr lang="tr-TR" dirty="0"/>
                        <a:t>İŞLEM ÖNCESİ DÖNEM</a:t>
                      </a:r>
                    </a:p>
                  </a:txBody>
                  <a:tcPr/>
                </a:tc>
                <a:tc>
                  <a:txBody>
                    <a:bodyPr/>
                    <a:lstStyle/>
                    <a:p>
                      <a:pPr algn="ctr"/>
                      <a:r>
                        <a:rPr lang="tr-TR" dirty="0"/>
                        <a:t>2-7</a:t>
                      </a:r>
                    </a:p>
                  </a:txBody>
                  <a:tcPr/>
                </a:tc>
                <a:extLst>
                  <a:ext uri="{0D108BD9-81ED-4DB2-BD59-A6C34878D82A}">
                    <a16:rowId xmlns:a16="http://schemas.microsoft.com/office/drawing/2014/main" val="2465301948"/>
                  </a:ext>
                </a:extLst>
              </a:tr>
              <a:tr h="790368">
                <a:tc>
                  <a:txBody>
                    <a:bodyPr/>
                    <a:lstStyle/>
                    <a:p>
                      <a:pPr algn="ctr"/>
                      <a:r>
                        <a:rPr lang="tr-TR" dirty="0"/>
                        <a:t>SOMUT İŞLEMLER DÖNEMİ</a:t>
                      </a:r>
                    </a:p>
                  </a:txBody>
                  <a:tcPr/>
                </a:tc>
                <a:tc>
                  <a:txBody>
                    <a:bodyPr/>
                    <a:lstStyle/>
                    <a:p>
                      <a:pPr algn="ctr"/>
                      <a:r>
                        <a:rPr lang="tr-TR" dirty="0"/>
                        <a:t>7-12</a:t>
                      </a:r>
                    </a:p>
                  </a:txBody>
                  <a:tcPr/>
                </a:tc>
                <a:extLst>
                  <a:ext uri="{0D108BD9-81ED-4DB2-BD59-A6C34878D82A}">
                    <a16:rowId xmlns:a16="http://schemas.microsoft.com/office/drawing/2014/main" val="97227858"/>
                  </a:ext>
                </a:extLst>
              </a:tr>
              <a:tr h="790368">
                <a:tc>
                  <a:txBody>
                    <a:bodyPr/>
                    <a:lstStyle/>
                    <a:p>
                      <a:pPr algn="ctr"/>
                      <a:r>
                        <a:rPr lang="tr-TR" dirty="0"/>
                        <a:t>SOYUT İŞLEMLER DÖNEMİ</a:t>
                      </a:r>
                    </a:p>
                  </a:txBody>
                  <a:tcPr/>
                </a:tc>
                <a:tc>
                  <a:txBody>
                    <a:bodyPr/>
                    <a:lstStyle/>
                    <a:p>
                      <a:pPr algn="ctr"/>
                      <a:r>
                        <a:rPr lang="tr-TR" dirty="0"/>
                        <a:t>12 - +</a:t>
                      </a:r>
                    </a:p>
                  </a:txBody>
                  <a:tcPr/>
                </a:tc>
                <a:extLst>
                  <a:ext uri="{0D108BD9-81ED-4DB2-BD59-A6C34878D82A}">
                    <a16:rowId xmlns:a16="http://schemas.microsoft.com/office/drawing/2014/main" val="859937634"/>
                  </a:ext>
                </a:extLst>
              </a:tr>
            </a:tbl>
          </a:graphicData>
        </a:graphic>
      </p:graphicFrame>
      <p:pic>
        <p:nvPicPr>
          <p:cNvPr id="6" name="Resim 5">
            <a:extLst>
              <a:ext uri="{FF2B5EF4-FFF2-40B4-BE49-F238E27FC236}">
                <a16:creationId xmlns:a16="http://schemas.microsoft.com/office/drawing/2014/main" id="{2C382FF3-7CAA-674B-A352-23106943B831}"/>
              </a:ext>
            </a:extLst>
          </p:cNvPr>
          <p:cNvPicPr>
            <a:picLocks noChangeAspect="1"/>
          </p:cNvPicPr>
          <p:nvPr/>
        </p:nvPicPr>
        <p:blipFill>
          <a:blip r:embed="rId2"/>
          <a:stretch>
            <a:fillRect/>
          </a:stretch>
        </p:blipFill>
        <p:spPr>
          <a:xfrm>
            <a:off x="7229476" y="2424112"/>
            <a:ext cx="3913188" cy="3913188"/>
          </a:xfrm>
          <a:prstGeom prst="rect">
            <a:avLst/>
          </a:prstGeom>
        </p:spPr>
      </p:pic>
    </p:spTree>
    <p:extLst>
      <p:ext uri="{BB962C8B-B14F-4D97-AF65-F5344CB8AC3E}">
        <p14:creationId xmlns:p14="http://schemas.microsoft.com/office/powerpoint/2010/main" val="251855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B532E89-A265-F94E-B801-0CDD7F4B2316}"/>
              </a:ext>
            </a:extLst>
          </p:cNvPr>
          <p:cNvSpPr>
            <a:spLocks noGrp="1"/>
          </p:cNvSpPr>
          <p:nvPr>
            <p:ph type="title"/>
          </p:nvPr>
        </p:nvSpPr>
        <p:spPr/>
        <p:txBody>
          <a:bodyPr/>
          <a:lstStyle/>
          <a:p>
            <a:r>
              <a:rPr lang="tr-TR" dirty="0"/>
              <a:t>İstenmeyen Davranışları Yönetmede Gelişim Psikolojisinin Temel Öğeleri</a:t>
            </a:r>
          </a:p>
        </p:txBody>
      </p:sp>
      <p:sp>
        <p:nvSpPr>
          <p:cNvPr id="3" name="İçerik Yer Tutucusu 2">
            <a:extLst>
              <a:ext uri="{FF2B5EF4-FFF2-40B4-BE49-F238E27FC236}">
                <a16:creationId xmlns:a16="http://schemas.microsoft.com/office/drawing/2014/main" id="{F73CD1AF-A9C7-934E-BA17-8B37B0016B9B}"/>
              </a:ext>
            </a:extLst>
          </p:cNvPr>
          <p:cNvSpPr>
            <a:spLocks noGrp="1"/>
          </p:cNvSpPr>
          <p:nvPr>
            <p:ph idx="1"/>
          </p:nvPr>
        </p:nvSpPr>
        <p:spPr/>
        <p:txBody>
          <a:bodyPr/>
          <a:lstStyle/>
          <a:p>
            <a:r>
              <a:rPr lang="tr-TR" b="1" dirty="0"/>
              <a:t>2. Öğrencilerin Duygusal Gelişimini Destekleme</a:t>
            </a:r>
          </a:p>
          <a:p>
            <a:pPr marL="0" indent="0">
              <a:buNone/>
            </a:pPr>
            <a:r>
              <a:rPr lang="tr-TR" dirty="0"/>
              <a:t>Duygusal gelişim, öğrencilerin duygularını anlama, yönetme ve başkalarının duygularını algılama becerilerini kapsar. Öğrencilerin duygusal gelişimlerini desteklemek, onların sınıf içindeki davranışlarını olumlu yönde etkiler. Örneğin, bir öğrenci hayal kırıklığı veya öfke hissettiğinde bu duyguları yönetmekte zorlanabilir ve bu da istenmeyen davranışlara yol açabilir. Öğretmenler, öğrencilerin duygusal zekalarını geliştirecek etkinlikler ve rehberlik sağlayarak bu tür durumları önleyebilir (</a:t>
            </a:r>
            <a:r>
              <a:rPr lang="tr-TR" dirty="0" err="1"/>
              <a:t>Goleman</a:t>
            </a:r>
            <a:r>
              <a:rPr lang="tr-TR" dirty="0"/>
              <a:t>, 1995).</a:t>
            </a:r>
          </a:p>
          <a:p>
            <a:endParaRPr lang="tr-TR" dirty="0"/>
          </a:p>
        </p:txBody>
      </p:sp>
    </p:spTree>
    <p:extLst>
      <p:ext uri="{BB962C8B-B14F-4D97-AF65-F5344CB8AC3E}">
        <p14:creationId xmlns:p14="http://schemas.microsoft.com/office/powerpoint/2010/main" val="4009663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9067B7F-DF23-FE4D-9673-06A40C3ED226}"/>
              </a:ext>
            </a:extLst>
          </p:cNvPr>
          <p:cNvSpPr>
            <a:spLocks noGrp="1"/>
          </p:cNvSpPr>
          <p:nvPr>
            <p:ph type="title"/>
          </p:nvPr>
        </p:nvSpPr>
        <p:spPr>
          <a:xfrm>
            <a:off x="4481135" y="152400"/>
            <a:ext cx="7558465" cy="1608139"/>
          </a:xfrm>
        </p:spPr>
        <p:txBody>
          <a:bodyPr/>
          <a:lstStyle/>
          <a:p>
            <a:pPr algn="ctr"/>
            <a:r>
              <a:rPr lang="tr-TR" sz="3600" dirty="0">
                <a:solidFill>
                  <a:srgbClr val="002060"/>
                </a:solidFill>
              </a:rPr>
              <a:t>DR. SEYDA MAVRUK ÖZBİÇER</a:t>
            </a:r>
            <a:br>
              <a:rPr lang="tr-TR" sz="2400" dirty="0">
                <a:solidFill>
                  <a:srgbClr val="002060"/>
                </a:solidFill>
              </a:rPr>
            </a:br>
            <a:r>
              <a:rPr lang="tr-TR" sz="2400" dirty="0">
                <a:solidFill>
                  <a:srgbClr val="002060"/>
                </a:solidFill>
              </a:rPr>
              <a:t>Avrupa Akredite Uzman Psikoterapist</a:t>
            </a:r>
            <a:br>
              <a:rPr lang="tr-TR" sz="2400" dirty="0">
                <a:solidFill>
                  <a:srgbClr val="002060"/>
                </a:solidFill>
              </a:rPr>
            </a:br>
            <a:r>
              <a:rPr lang="tr-TR" sz="2400" dirty="0">
                <a:solidFill>
                  <a:srgbClr val="002060"/>
                </a:solidFill>
              </a:rPr>
              <a:t>Çocuk-Ergen-Yetişkin Psikoterapisti</a:t>
            </a:r>
          </a:p>
        </p:txBody>
      </p:sp>
      <p:pic>
        <p:nvPicPr>
          <p:cNvPr id="5" name="İçerik Yer Tutucusu 4">
            <a:extLst>
              <a:ext uri="{FF2B5EF4-FFF2-40B4-BE49-F238E27FC236}">
                <a16:creationId xmlns:a16="http://schemas.microsoft.com/office/drawing/2014/main" id="{BA5F174F-91EF-0B4F-BEFE-4480222BBCCD}"/>
              </a:ext>
            </a:extLst>
          </p:cNvPr>
          <p:cNvPicPr>
            <a:picLocks noGrp="1" noChangeAspect="1"/>
          </p:cNvPicPr>
          <p:nvPr>
            <p:ph idx="1"/>
          </p:nvPr>
        </p:nvPicPr>
        <p:blipFill>
          <a:blip r:embed="rId2"/>
          <a:stretch>
            <a:fillRect/>
          </a:stretch>
        </p:blipFill>
        <p:spPr>
          <a:xfrm rot="16200000">
            <a:off x="-384489" y="1773788"/>
            <a:ext cx="5936866" cy="3337181"/>
          </a:xfrm>
        </p:spPr>
      </p:pic>
      <p:sp>
        <p:nvSpPr>
          <p:cNvPr id="8" name="Metin kutusu 7">
            <a:extLst>
              <a:ext uri="{FF2B5EF4-FFF2-40B4-BE49-F238E27FC236}">
                <a16:creationId xmlns:a16="http://schemas.microsoft.com/office/drawing/2014/main" id="{9D37A09C-8F49-1E45-BF9A-1AEFFEB633E9}"/>
              </a:ext>
            </a:extLst>
          </p:cNvPr>
          <p:cNvSpPr txBox="1"/>
          <p:nvPr/>
        </p:nvSpPr>
        <p:spPr>
          <a:xfrm>
            <a:off x="7180225" y="2713376"/>
            <a:ext cx="4096422" cy="400110"/>
          </a:xfrm>
          <a:prstGeom prst="rect">
            <a:avLst/>
          </a:prstGeom>
          <a:noFill/>
        </p:spPr>
        <p:txBody>
          <a:bodyPr wrap="square" rtlCol="0">
            <a:spAutoFit/>
          </a:bodyPr>
          <a:lstStyle/>
          <a:p>
            <a:pPr algn="ctr"/>
            <a:r>
              <a:rPr lang="tr-TR" sz="2000" b="1" dirty="0"/>
              <a:t> </a:t>
            </a:r>
            <a:r>
              <a:rPr lang="tr-TR" sz="2000" b="1" dirty="0">
                <a:hlinkClick r:id="rId3">
                  <a:extLst>
                    <a:ext uri="{A12FA001-AC4F-418D-AE19-62706E023703}">
                      <ahyp:hlinkClr xmlns:ahyp="http://schemas.microsoft.com/office/drawing/2018/hyperlinkcolor" val="tx"/>
                    </a:ext>
                  </a:extLst>
                </a:hlinkClick>
              </a:rPr>
              <a:t>www.seydamavruk.com</a:t>
            </a:r>
            <a:endParaRPr lang="tr-TR" sz="2000" b="1" dirty="0"/>
          </a:p>
        </p:txBody>
      </p:sp>
      <p:sp>
        <p:nvSpPr>
          <p:cNvPr id="9" name="Rectangle 1">
            <a:hlinkClick r:id="rId4"/>
            <a:extLst>
              <a:ext uri="{FF2B5EF4-FFF2-40B4-BE49-F238E27FC236}">
                <a16:creationId xmlns:a16="http://schemas.microsoft.com/office/drawing/2014/main" id="{F64CFD0D-7C6D-CF4A-9DD8-A323701D9311}"/>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71415" rIns="91440" bIns="21424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tr-TR" altLang="tr-TR" sz="1200" b="1" i="0" u="none" strike="noStrike" cap="none" normalizeH="0" baseline="0">
                <a:ln>
                  <a:noFill/>
                </a:ln>
                <a:solidFill>
                  <a:schemeClr val="tx1"/>
                </a:solidFill>
                <a:effectLst/>
                <a:latin typeface="-apple-system"/>
              </a:rPr>
            </a:br>
            <a:endParaRPr kumimoji="0" lang="tr-TR" altLang="tr-TR" sz="1200" b="1" i="0" u="none" strike="noStrike" cap="none" normalizeH="0" baseline="0">
              <a:ln>
                <a:noFill/>
              </a:ln>
              <a:solidFill>
                <a:schemeClr val="tx1"/>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a:ln>
                <a:noFill/>
              </a:ln>
              <a:solidFill>
                <a:schemeClr val="tx1"/>
              </a:solidFill>
              <a:effectLst/>
              <a:latin typeface="Arial" panose="020B0604020202020204" pitchFamily="34" charset="0"/>
            </a:endParaRPr>
          </a:p>
        </p:txBody>
      </p:sp>
      <p:sp>
        <p:nvSpPr>
          <p:cNvPr id="10" name="Rectangle 2">
            <a:hlinkClick r:id="rId4"/>
            <a:extLst>
              <a:ext uri="{FF2B5EF4-FFF2-40B4-BE49-F238E27FC236}">
                <a16:creationId xmlns:a16="http://schemas.microsoft.com/office/drawing/2014/main" id="{B1BC260B-B49C-A042-8A8E-99ED7FF27A9D}"/>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71415" rIns="91440" bIns="21424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tr-TR" altLang="tr-TR" sz="1200" b="1" i="0" u="none" strike="noStrike" cap="none" normalizeH="0" baseline="0">
                <a:ln>
                  <a:noFill/>
                </a:ln>
                <a:solidFill>
                  <a:schemeClr val="tx1"/>
                </a:solidFill>
                <a:effectLst/>
                <a:latin typeface="-apple-system"/>
              </a:rPr>
            </a:br>
            <a:endParaRPr kumimoji="0" lang="tr-TR" altLang="tr-TR" sz="1200" b="1" i="0" u="none" strike="noStrike" cap="none" normalizeH="0" baseline="0">
              <a:ln>
                <a:noFill/>
              </a:ln>
              <a:solidFill>
                <a:schemeClr val="tx1"/>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a:ln>
                <a:noFill/>
              </a:ln>
              <a:solidFill>
                <a:schemeClr val="tx1"/>
              </a:solidFill>
              <a:effectLst/>
              <a:latin typeface="Arial" panose="020B0604020202020204" pitchFamily="34" charset="0"/>
            </a:endParaRPr>
          </a:p>
        </p:txBody>
      </p:sp>
      <p:sp>
        <p:nvSpPr>
          <p:cNvPr id="11" name="Rectangle 3">
            <a:hlinkClick r:id="rId4"/>
            <a:extLst>
              <a:ext uri="{FF2B5EF4-FFF2-40B4-BE49-F238E27FC236}">
                <a16:creationId xmlns:a16="http://schemas.microsoft.com/office/drawing/2014/main" id="{ADA67CCC-AA03-C54A-827E-3AD95042A56C}"/>
              </a:ext>
            </a:extLst>
          </p:cNvPr>
          <p:cNvSpPr>
            <a:spLocks noChangeArrowheads="1"/>
          </p:cNvSpPr>
          <p:nvPr/>
        </p:nvSpPr>
        <p:spPr bwMode="auto">
          <a:xfrm>
            <a:off x="304800" y="3048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71415" rIns="91440" bIns="21424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tr-TR" altLang="tr-TR" sz="1200" b="1" i="0" u="none" strike="noStrike" cap="none" normalizeH="0" baseline="0">
                <a:ln>
                  <a:noFill/>
                </a:ln>
                <a:solidFill>
                  <a:schemeClr val="tx1"/>
                </a:solidFill>
                <a:effectLst/>
                <a:latin typeface="-apple-system"/>
              </a:rPr>
            </a:br>
            <a:endParaRPr kumimoji="0" lang="tr-TR" altLang="tr-TR" sz="1200" b="1" i="0" u="none" strike="noStrike" cap="none" normalizeH="0" baseline="0">
              <a:ln>
                <a:noFill/>
              </a:ln>
              <a:solidFill>
                <a:schemeClr val="tx1"/>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a:ln>
                <a:noFill/>
              </a:ln>
              <a:solidFill>
                <a:schemeClr val="tx1"/>
              </a:solidFill>
              <a:effectLst/>
              <a:latin typeface="Arial" panose="020B0604020202020204" pitchFamily="34" charset="0"/>
            </a:endParaRPr>
          </a:p>
        </p:txBody>
      </p:sp>
      <p:sp>
        <p:nvSpPr>
          <p:cNvPr id="12" name="Rectangle 4">
            <a:hlinkClick r:id="rId4"/>
            <a:extLst>
              <a:ext uri="{FF2B5EF4-FFF2-40B4-BE49-F238E27FC236}">
                <a16:creationId xmlns:a16="http://schemas.microsoft.com/office/drawing/2014/main" id="{9FA421F4-9627-594B-86BE-48CDE1C6803C}"/>
              </a:ext>
            </a:extLst>
          </p:cNvPr>
          <p:cNvSpPr>
            <a:spLocks noChangeArrowheads="1"/>
          </p:cNvSpPr>
          <p:nvPr/>
        </p:nvSpPr>
        <p:spPr bwMode="auto">
          <a:xfrm>
            <a:off x="457200" y="4572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71415" rIns="91440" bIns="21424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tr-TR" altLang="tr-TR" sz="1200" b="1" i="0" u="none" strike="noStrike" cap="none" normalizeH="0" baseline="0">
                <a:ln>
                  <a:noFill/>
                </a:ln>
                <a:solidFill>
                  <a:schemeClr val="tx1"/>
                </a:solidFill>
                <a:effectLst/>
                <a:latin typeface="-apple-system"/>
              </a:rPr>
            </a:br>
            <a:endParaRPr kumimoji="0" lang="tr-TR" altLang="tr-TR" sz="1200" b="1" i="0" u="none" strike="noStrike" cap="none" normalizeH="0" baseline="0">
              <a:ln>
                <a:noFill/>
              </a:ln>
              <a:solidFill>
                <a:schemeClr val="tx1"/>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a:ln>
                <a:noFill/>
              </a:ln>
              <a:solidFill>
                <a:schemeClr val="tx1"/>
              </a:solidFill>
              <a:effectLst/>
              <a:latin typeface="Arial" panose="020B0604020202020204" pitchFamily="34" charset="0"/>
            </a:endParaRPr>
          </a:p>
        </p:txBody>
      </p:sp>
      <p:sp>
        <p:nvSpPr>
          <p:cNvPr id="13" name="Rectangle 5">
            <a:hlinkClick r:id="rId4"/>
            <a:extLst>
              <a:ext uri="{FF2B5EF4-FFF2-40B4-BE49-F238E27FC236}">
                <a16:creationId xmlns:a16="http://schemas.microsoft.com/office/drawing/2014/main" id="{99198FC0-3C59-6342-84F7-44AE01992428}"/>
              </a:ext>
            </a:extLst>
          </p:cNvPr>
          <p:cNvSpPr>
            <a:spLocks noChangeArrowheads="1"/>
          </p:cNvSpPr>
          <p:nvPr/>
        </p:nvSpPr>
        <p:spPr bwMode="auto">
          <a:xfrm>
            <a:off x="609600" y="6096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71415" rIns="91440" bIns="21424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tr-TR" altLang="tr-TR" sz="1200" b="1" i="0" u="none" strike="noStrike" cap="none" normalizeH="0" baseline="0">
                <a:ln>
                  <a:noFill/>
                </a:ln>
                <a:solidFill>
                  <a:schemeClr val="tx1"/>
                </a:solidFill>
                <a:effectLst/>
                <a:latin typeface="-apple-system"/>
              </a:rPr>
            </a:br>
            <a:endParaRPr kumimoji="0" lang="tr-TR" altLang="tr-TR" sz="1200" b="1" i="0" u="none" strike="noStrike" cap="none" normalizeH="0" baseline="0">
              <a:ln>
                <a:noFill/>
              </a:ln>
              <a:solidFill>
                <a:schemeClr val="tx1"/>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a:ln>
                <a:noFill/>
              </a:ln>
              <a:solidFill>
                <a:schemeClr val="tx1"/>
              </a:solidFill>
              <a:effectLst/>
              <a:latin typeface="Arial" panose="020B0604020202020204" pitchFamily="34" charset="0"/>
            </a:endParaRPr>
          </a:p>
        </p:txBody>
      </p:sp>
      <p:pic>
        <p:nvPicPr>
          <p:cNvPr id="15" name="Resim 14">
            <a:extLst>
              <a:ext uri="{FF2B5EF4-FFF2-40B4-BE49-F238E27FC236}">
                <a16:creationId xmlns:a16="http://schemas.microsoft.com/office/drawing/2014/main" id="{60647482-12F8-F94E-BA1F-6FADF35A57D1}"/>
              </a:ext>
            </a:extLst>
          </p:cNvPr>
          <p:cNvPicPr>
            <a:picLocks noChangeAspect="1"/>
          </p:cNvPicPr>
          <p:nvPr/>
        </p:nvPicPr>
        <p:blipFill>
          <a:blip r:embed="rId5"/>
          <a:stretch>
            <a:fillRect/>
          </a:stretch>
        </p:blipFill>
        <p:spPr>
          <a:xfrm>
            <a:off x="6236508" y="2583914"/>
            <a:ext cx="633384" cy="633384"/>
          </a:xfrm>
          <a:prstGeom prst="rect">
            <a:avLst/>
          </a:prstGeom>
        </p:spPr>
      </p:pic>
      <p:pic>
        <p:nvPicPr>
          <p:cNvPr id="17" name="Resim 16">
            <a:extLst>
              <a:ext uri="{FF2B5EF4-FFF2-40B4-BE49-F238E27FC236}">
                <a16:creationId xmlns:a16="http://schemas.microsoft.com/office/drawing/2014/main" id="{1789154F-1BA7-2B49-93AA-AE9CBF3AC302}"/>
              </a:ext>
            </a:extLst>
          </p:cNvPr>
          <p:cNvPicPr>
            <a:picLocks noChangeAspect="1"/>
          </p:cNvPicPr>
          <p:nvPr/>
        </p:nvPicPr>
        <p:blipFill>
          <a:blip r:embed="rId6"/>
          <a:stretch>
            <a:fillRect/>
          </a:stretch>
        </p:blipFill>
        <p:spPr>
          <a:xfrm flipV="1">
            <a:off x="6225819" y="3640703"/>
            <a:ext cx="644073" cy="644073"/>
          </a:xfrm>
          <a:prstGeom prst="rect">
            <a:avLst/>
          </a:prstGeom>
        </p:spPr>
      </p:pic>
      <p:pic>
        <p:nvPicPr>
          <p:cNvPr id="19" name="Resim 18">
            <a:extLst>
              <a:ext uri="{FF2B5EF4-FFF2-40B4-BE49-F238E27FC236}">
                <a16:creationId xmlns:a16="http://schemas.microsoft.com/office/drawing/2014/main" id="{4FCCA8BA-6CAE-FA4B-B8B4-C889C1FF24F5}"/>
              </a:ext>
            </a:extLst>
          </p:cNvPr>
          <p:cNvPicPr>
            <a:picLocks noChangeAspect="1"/>
          </p:cNvPicPr>
          <p:nvPr/>
        </p:nvPicPr>
        <p:blipFill>
          <a:blip r:embed="rId7"/>
          <a:stretch>
            <a:fillRect/>
          </a:stretch>
        </p:blipFill>
        <p:spPr>
          <a:xfrm>
            <a:off x="6289370" y="4599113"/>
            <a:ext cx="644073" cy="644073"/>
          </a:xfrm>
          <a:prstGeom prst="rect">
            <a:avLst/>
          </a:prstGeom>
        </p:spPr>
      </p:pic>
      <p:sp>
        <p:nvSpPr>
          <p:cNvPr id="20" name="Metin kutusu 19">
            <a:extLst>
              <a:ext uri="{FF2B5EF4-FFF2-40B4-BE49-F238E27FC236}">
                <a16:creationId xmlns:a16="http://schemas.microsoft.com/office/drawing/2014/main" id="{94C1926F-B565-024F-9F6E-3F08D56FD478}"/>
              </a:ext>
            </a:extLst>
          </p:cNvPr>
          <p:cNvSpPr txBox="1"/>
          <p:nvPr/>
        </p:nvSpPr>
        <p:spPr>
          <a:xfrm>
            <a:off x="10258425" y="1457325"/>
            <a:ext cx="184731" cy="369332"/>
          </a:xfrm>
          <a:prstGeom prst="rect">
            <a:avLst/>
          </a:prstGeom>
          <a:noFill/>
        </p:spPr>
        <p:txBody>
          <a:bodyPr wrap="none" rtlCol="0">
            <a:spAutoFit/>
          </a:bodyPr>
          <a:lstStyle/>
          <a:p>
            <a:endParaRPr lang="tr-TR" dirty="0"/>
          </a:p>
        </p:txBody>
      </p:sp>
      <p:sp>
        <p:nvSpPr>
          <p:cNvPr id="22" name="Dikdörtgen 21">
            <a:extLst>
              <a:ext uri="{FF2B5EF4-FFF2-40B4-BE49-F238E27FC236}">
                <a16:creationId xmlns:a16="http://schemas.microsoft.com/office/drawing/2014/main" id="{0C795B19-C00E-7745-B47A-201C477D6DE4}"/>
              </a:ext>
            </a:extLst>
          </p:cNvPr>
          <p:cNvSpPr/>
          <p:nvPr/>
        </p:nvSpPr>
        <p:spPr>
          <a:xfrm>
            <a:off x="7661340" y="3800150"/>
            <a:ext cx="3134191" cy="400110"/>
          </a:xfrm>
          <a:prstGeom prst="rect">
            <a:avLst/>
          </a:prstGeom>
        </p:spPr>
        <p:txBody>
          <a:bodyPr wrap="none">
            <a:spAutoFit/>
          </a:bodyPr>
          <a:lstStyle/>
          <a:p>
            <a:pPr algn="ctr"/>
            <a:r>
              <a:rPr lang="tr-TR" sz="2000" b="1" dirty="0" err="1"/>
              <a:t>dr.seydamavrukozbicer</a:t>
            </a:r>
            <a:endParaRPr lang="tr-TR" sz="2000" b="1" dirty="0"/>
          </a:p>
        </p:txBody>
      </p:sp>
      <p:sp>
        <p:nvSpPr>
          <p:cNvPr id="23" name="Dikdörtgen 22">
            <a:extLst>
              <a:ext uri="{FF2B5EF4-FFF2-40B4-BE49-F238E27FC236}">
                <a16:creationId xmlns:a16="http://schemas.microsoft.com/office/drawing/2014/main" id="{03173368-B1CF-B146-84FC-BF3195E79661}"/>
              </a:ext>
            </a:extLst>
          </p:cNvPr>
          <p:cNvSpPr/>
          <p:nvPr/>
        </p:nvSpPr>
        <p:spPr>
          <a:xfrm>
            <a:off x="7517070" y="4736483"/>
            <a:ext cx="3422732" cy="400110"/>
          </a:xfrm>
          <a:prstGeom prst="rect">
            <a:avLst/>
          </a:prstGeom>
        </p:spPr>
        <p:txBody>
          <a:bodyPr wrap="none">
            <a:spAutoFit/>
          </a:bodyPr>
          <a:lstStyle/>
          <a:p>
            <a:pPr algn="ctr"/>
            <a:r>
              <a:rPr lang="tr-TR" sz="2000" b="1" dirty="0"/>
              <a:t>Dr. Seyda </a:t>
            </a:r>
            <a:r>
              <a:rPr lang="tr-TR" sz="2000" b="1" dirty="0" err="1"/>
              <a:t>Mavruk</a:t>
            </a:r>
            <a:r>
              <a:rPr lang="tr-TR" sz="2000" b="1" dirty="0"/>
              <a:t> </a:t>
            </a:r>
            <a:r>
              <a:rPr lang="tr-TR" sz="2000" b="1" dirty="0" err="1"/>
              <a:t>Özbiçer</a:t>
            </a:r>
            <a:endParaRPr lang="tr-TR" sz="2000" b="1" dirty="0"/>
          </a:p>
        </p:txBody>
      </p:sp>
    </p:spTree>
    <p:extLst>
      <p:ext uri="{BB962C8B-B14F-4D97-AF65-F5344CB8AC3E}">
        <p14:creationId xmlns:p14="http://schemas.microsoft.com/office/powerpoint/2010/main" val="2248739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26F333A-2842-624E-9BBD-2C60AC3C8E83}"/>
              </a:ext>
            </a:extLst>
          </p:cNvPr>
          <p:cNvSpPr>
            <a:spLocks noGrp="1"/>
          </p:cNvSpPr>
          <p:nvPr>
            <p:ph type="title"/>
          </p:nvPr>
        </p:nvSpPr>
        <p:spPr/>
        <p:txBody>
          <a:bodyPr/>
          <a:lstStyle/>
          <a:p>
            <a:r>
              <a:rPr lang="tr-TR" dirty="0"/>
              <a:t>İstenmeyen Davranışları Yönetmede Gelişim Psikolojisinin Temel Öğeleri</a:t>
            </a:r>
          </a:p>
        </p:txBody>
      </p:sp>
      <p:sp>
        <p:nvSpPr>
          <p:cNvPr id="3" name="İçerik Yer Tutucusu 2">
            <a:extLst>
              <a:ext uri="{FF2B5EF4-FFF2-40B4-BE49-F238E27FC236}">
                <a16:creationId xmlns:a16="http://schemas.microsoft.com/office/drawing/2014/main" id="{60439948-A8B9-854A-A647-CEE993864C7E}"/>
              </a:ext>
            </a:extLst>
          </p:cNvPr>
          <p:cNvSpPr>
            <a:spLocks noGrp="1"/>
          </p:cNvSpPr>
          <p:nvPr>
            <p:ph idx="1"/>
          </p:nvPr>
        </p:nvSpPr>
        <p:spPr/>
        <p:txBody>
          <a:bodyPr>
            <a:normAutofit/>
          </a:bodyPr>
          <a:lstStyle/>
          <a:p>
            <a:r>
              <a:rPr lang="tr-TR" b="1" dirty="0"/>
              <a:t>3. Sosyal Öğrenme Kuramını Kullanma</a:t>
            </a:r>
          </a:p>
          <a:p>
            <a:pPr marL="0" indent="0">
              <a:buNone/>
            </a:pPr>
            <a:r>
              <a:rPr lang="tr-TR" dirty="0"/>
              <a:t>Sosyal öğrenme kuramı, öğrencilerin davranışlarının model alma yoluyla öğrenildiğini öne sürer. Öğrenciler, hem akranlarından hem de öğretmenlerinden gördükleri davranışları taklit ederler. Bu nedenle, öğretmenlerin olumlu davranış modelleri sergilemesi ve bu davranışları pekiştirmesi, öğrencilerin benzer şekilde davranmalarını teşvik eder. Ayrıca, akranları tarafından ödüllendirilen veya cezalandırılan davranışların gözlemlenmesi de öğrenci davranışlarını şekillendirebilir (</a:t>
            </a:r>
            <a:r>
              <a:rPr lang="tr-TR" dirty="0" err="1"/>
              <a:t>Bandura</a:t>
            </a:r>
            <a:r>
              <a:rPr lang="tr-TR" dirty="0"/>
              <a:t>, 1977).</a:t>
            </a:r>
          </a:p>
        </p:txBody>
      </p:sp>
    </p:spTree>
    <p:extLst>
      <p:ext uri="{BB962C8B-B14F-4D97-AF65-F5344CB8AC3E}">
        <p14:creationId xmlns:p14="http://schemas.microsoft.com/office/powerpoint/2010/main" val="240149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7D91D75-98AF-0947-BAAC-DA81578AF0D1}"/>
              </a:ext>
            </a:extLst>
          </p:cNvPr>
          <p:cNvSpPr>
            <a:spLocks noGrp="1"/>
          </p:cNvSpPr>
          <p:nvPr>
            <p:ph type="title"/>
          </p:nvPr>
        </p:nvSpPr>
        <p:spPr/>
        <p:txBody>
          <a:bodyPr/>
          <a:lstStyle/>
          <a:p>
            <a:r>
              <a:rPr lang="tr-TR" dirty="0"/>
              <a:t>İstenmeyen Davranışları Yönetmede Gelişim Psikolojisinin Temel Öğeleri</a:t>
            </a:r>
          </a:p>
        </p:txBody>
      </p:sp>
      <p:sp>
        <p:nvSpPr>
          <p:cNvPr id="3" name="İçerik Yer Tutucusu 2">
            <a:extLst>
              <a:ext uri="{FF2B5EF4-FFF2-40B4-BE49-F238E27FC236}">
                <a16:creationId xmlns:a16="http://schemas.microsoft.com/office/drawing/2014/main" id="{D5FB8A46-0328-2547-879A-5338899853C6}"/>
              </a:ext>
            </a:extLst>
          </p:cNvPr>
          <p:cNvSpPr>
            <a:spLocks noGrp="1"/>
          </p:cNvSpPr>
          <p:nvPr>
            <p:ph idx="1"/>
          </p:nvPr>
        </p:nvSpPr>
        <p:spPr/>
        <p:txBody>
          <a:bodyPr/>
          <a:lstStyle/>
          <a:p>
            <a:r>
              <a:rPr lang="tr-TR" b="1" dirty="0"/>
              <a:t>4. Bireysel Farklılıkları Göz Önünde Bulundurma</a:t>
            </a:r>
          </a:p>
          <a:p>
            <a:pPr marL="0" indent="0">
              <a:buNone/>
            </a:pPr>
            <a:r>
              <a:rPr lang="tr-TR" dirty="0"/>
              <a:t>Her öğrencinin gelişim hızı, kişilik özellikleri ve öğrenme tarzı farklıdır. Bu bireysel farklılıklar, öğrencilerin sınıfta nasıl davrandıklarını etkileyebilir. Örneğin, bazı öğrenciler daha dışa dönükken, bazıları daha içine kapanık olabilir. İstenmeyen davranışları yönetirken bu bireysel farklılıkları anlamak ve bunlara uygun müdahaleler geliştirmek önemlidir. Öğrencinin bireysel ihtiyaçlarını anlamak, daha hedefe yönelik ve etkili stratejiler kullanmayı sağlar (</a:t>
            </a:r>
            <a:r>
              <a:rPr lang="tr-TR" dirty="0" err="1"/>
              <a:t>Gardner</a:t>
            </a:r>
            <a:r>
              <a:rPr lang="tr-TR" dirty="0"/>
              <a:t>, 1983).</a:t>
            </a:r>
          </a:p>
        </p:txBody>
      </p:sp>
    </p:spTree>
    <p:extLst>
      <p:ext uri="{BB962C8B-B14F-4D97-AF65-F5344CB8AC3E}">
        <p14:creationId xmlns:p14="http://schemas.microsoft.com/office/powerpoint/2010/main" val="2668221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F3BF653-C509-CE4A-9BE4-577840368FC6}"/>
              </a:ext>
            </a:extLst>
          </p:cNvPr>
          <p:cNvSpPr>
            <a:spLocks noGrp="1"/>
          </p:cNvSpPr>
          <p:nvPr>
            <p:ph type="title"/>
          </p:nvPr>
        </p:nvSpPr>
        <p:spPr/>
        <p:txBody>
          <a:bodyPr/>
          <a:lstStyle/>
          <a:p>
            <a:r>
              <a:rPr lang="tr-TR" dirty="0"/>
              <a:t>İstenmeyen Davranışları Yönetmede Gelişim Psikolojisinin Temel Öğeleri</a:t>
            </a:r>
          </a:p>
        </p:txBody>
      </p:sp>
      <p:sp>
        <p:nvSpPr>
          <p:cNvPr id="3" name="İçerik Yer Tutucusu 2">
            <a:extLst>
              <a:ext uri="{FF2B5EF4-FFF2-40B4-BE49-F238E27FC236}">
                <a16:creationId xmlns:a16="http://schemas.microsoft.com/office/drawing/2014/main" id="{4A57FA40-4AF0-0547-8B62-52ECD7004878}"/>
              </a:ext>
            </a:extLst>
          </p:cNvPr>
          <p:cNvSpPr>
            <a:spLocks noGrp="1"/>
          </p:cNvSpPr>
          <p:nvPr>
            <p:ph idx="1"/>
          </p:nvPr>
        </p:nvSpPr>
        <p:spPr/>
        <p:txBody>
          <a:bodyPr/>
          <a:lstStyle/>
          <a:p>
            <a:r>
              <a:rPr lang="tr-TR" b="1" dirty="0"/>
              <a:t>5. Bağlanma Teorisi ve Güvenli İlişkiler Kurma</a:t>
            </a:r>
          </a:p>
          <a:p>
            <a:pPr marL="0" indent="0">
              <a:buNone/>
            </a:pPr>
            <a:r>
              <a:rPr lang="tr-TR" dirty="0"/>
              <a:t>Bağlanma teorisi, çocukların erken dönemlerde oluşturdukları ilişkilerin, onların sosyal ve duygusal gelişimlerini önemli ölçüde etkilediğini vurgular. Öğrenciler, öğretmenleriyle güvenli bir bağ kurduklarında, sınıf içinde kendilerini daha güvende hissederler ve istenmeyen davranışlar sergileme olasılıkları azalır. Öğretmenler, öğrencilere güvenli bir ortam sağlamak için </a:t>
            </a:r>
            <a:r>
              <a:rPr lang="tr-TR" dirty="0" err="1"/>
              <a:t>empatik</a:t>
            </a:r>
            <a:r>
              <a:rPr lang="tr-TR" dirty="0"/>
              <a:t>, sabırlı ve destekleyici olmalıdır (</a:t>
            </a:r>
            <a:r>
              <a:rPr lang="tr-TR" dirty="0" err="1"/>
              <a:t>Bowlby</a:t>
            </a:r>
            <a:r>
              <a:rPr lang="tr-TR" dirty="0"/>
              <a:t>, 1969).</a:t>
            </a:r>
          </a:p>
          <a:p>
            <a:endParaRPr lang="tr-TR" dirty="0"/>
          </a:p>
        </p:txBody>
      </p:sp>
    </p:spTree>
    <p:extLst>
      <p:ext uri="{BB962C8B-B14F-4D97-AF65-F5344CB8AC3E}">
        <p14:creationId xmlns:p14="http://schemas.microsoft.com/office/powerpoint/2010/main" val="3459887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E59B959-68E7-C24D-8663-A66C01B2E3DD}"/>
              </a:ext>
            </a:extLst>
          </p:cNvPr>
          <p:cNvSpPr>
            <a:spLocks noGrp="1"/>
          </p:cNvSpPr>
          <p:nvPr>
            <p:ph type="title"/>
          </p:nvPr>
        </p:nvSpPr>
        <p:spPr/>
        <p:txBody>
          <a:bodyPr/>
          <a:lstStyle/>
          <a:p>
            <a:r>
              <a:rPr lang="tr-TR" dirty="0"/>
              <a:t>İstenmeyen Davranışları Yönetmede Gelişim Psikolojisinin Temel Öğeleri</a:t>
            </a:r>
          </a:p>
        </p:txBody>
      </p:sp>
      <p:sp>
        <p:nvSpPr>
          <p:cNvPr id="3" name="İçerik Yer Tutucusu 2">
            <a:extLst>
              <a:ext uri="{FF2B5EF4-FFF2-40B4-BE49-F238E27FC236}">
                <a16:creationId xmlns:a16="http://schemas.microsoft.com/office/drawing/2014/main" id="{8A994E78-BBD0-2947-AAF4-F88A87AF4B94}"/>
              </a:ext>
            </a:extLst>
          </p:cNvPr>
          <p:cNvSpPr>
            <a:spLocks noGrp="1"/>
          </p:cNvSpPr>
          <p:nvPr>
            <p:ph idx="1"/>
          </p:nvPr>
        </p:nvSpPr>
        <p:spPr/>
        <p:txBody>
          <a:bodyPr/>
          <a:lstStyle/>
          <a:p>
            <a:r>
              <a:rPr lang="tr-TR" b="1" dirty="0"/>
              <a:t>6. Öz-Düzenleme Becerilerini Geliştirme</a:t>
            </a:r>
          </a:p>
          <a:p>
            <a:pPr marL="0" indent="0">
              <a:buNone/>
            </a:pPr>
            <a:r>
              <a:rPr lang="tr-TR" dirty="0"/>
              <a:t>Öz-düzenleme, öğrencilerin kendi davranışlarını ve duygularını yönetme yeteneğidir. Gelişim psikolojisi, öz-düzenleme becerilerinin özellikle erken çocukluk döneminde geliştiğini vurgular. Öğretmenler, öz-düzenleme becerilerini teşvik eden etkinlikler düzenleyebilir, öğrencilerin kendilerini ifade etmeleri ve duygusal tepkilerini kontrol etmeleri konusunda rehberlik edebilir. Bu, sınıfta daha öngörülebilir ve düzenli bir davranış ortamı yaratır (</a:t>
            </a:r>
            <a:r>
              <a:rPr lang="tr-TR" dirty="0" err="1"/>
              <a:t>Zimmerman</a:t>
            </a:r>
            <a:r>
              <a:rPr lang="tr-TR" dirty="0"/>
              <a:t>, 2002).</a:t>
            </a:r>
          </a:p>
          <a:p>
            <a:endParaRPr lang="tr-TR" dirty="0"/>
          </a:p>
        </p:txBody>
      </p:sp>
    </p:spTree>
    <p:extLst>
      <p:ext uri="{BB962C8B-B14F-4D97-AF65-F5344CB8AC3E}">
        <p14:creationId xmlns:p14="http://schemas.microsoft.com/office/powerpoint/2010/main" val="3044962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376626F-43E0-004C-93B9-CFF12F4CF3CE}"/>
              </a:ext>
            </a:extLst>
          </p:cNvPr>
          <p:cNvSpPr>
            <a:spLocks noGrp="1"/>
          </p:cNvSpPr>
          <p:nvPr>
            <p:ph type="title"/>
          </p:nvPr>
        </p:nvSpPr>
        <p:spPr/>
        <p:txBody>
          <a:bodyPr/>
          <a:lstStyle/>
          <a:p>
            <a:r>
              <a:rPr lang="tr-TR" dirty="0"/>
              <a:t>Beynin etkisi</a:t>
            </a:r>
            <a:br>
              <a:rPr lang="tr-TR" dirty="0"/>
            </a:br>
            <a:r>
              <a:rPr lang="tr-TR" dirty="0">
                <a:solidFill>
                  <a:srgbClr val="FFC000"/>
                </a:solidFill>
              </a:rPr>
              <a:t>alt beyin – üst beyin</a:t>
            </a:r>
          </a:p>
        </p:txBody>
      </p:sp>
      <p:pic>
        <p:nvPicPr>
          <p:cNvPr id="5" name="İçerik Yer Tutucusu 4">
            <a:extLst>
              <a:ext uri="{FF2B5EF4-FFF2-40B4-BE49-F238E27FC236}">
                <a16:creationId xmlns:a16="http://schemas.microsoft.com/office/drawing/2014/main" id="{030F0C52-D1CF-8249-9CBD-885618D06C07}"/>
              </a:ext>
            </a:extLst>
          </p:cNvPr>
          <p:cNvPicPr>
            <a:picLocks noGrp="1" noChangeAspect="1"/>
          </p:cNvPicPr>
          <p:nvPr>
            <p:ph idx="1"/>
          </p:nvPr>
        </p:nvPicPr>
        <p:blipFill>
          <a:blip r:embed="rId2"/>
          <a:stretch>
            <a:fillRect/>
          </a:stretch>
        </p:blipFill>
        <p:spPr>
          <a:xfrm>
            <a:off x="3521414" y="2550877"/>
            <a:ext cx="4951378" cy="3738796"/>
          </a:xfrm>
        </p:spPr>
      </p:pic>
    </p:spTree>
    <p:extLst>
      <p:ext uri="{BB962C8B-B14F-4D97-AF65-F5344CB8AC3E}">
        <p14:creationId xmlns:p14="http://schemas.microsoft.com/office/powerpoint/2010/main" val="2352011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376626F-43E0-004C-93B9-CFF12F4CF3CE}"/>
              </a:ext>
            </a:extLst>
          </p:cNvPr>
          <p:cNvSpPr>
            <a:spLocks noGrp="1"/>
          </p:cNvSpPr>
          <p:nvPr>
            <p:ph type="title"/>
          </p:nvPr>
        </p:nvSpPr>
        <p:spPr/>
        <p:txBody>
          <a:bodyPr/>
          <a:lstStyle/>
          <a:p>
            <a:r>
              <a:rPr lang="tr-TR" dirty="0"/>
              <a:t>Beynin etkisi</a:t>
            </a:r>
            <a:br>
              <a:rPr lang="tr-TR" dirty="0"/>
            </a:br>
            <a:r>
              <a:rPr lang="tr-TR" dirty="0">
                <a:solidFill>
                  <a:srgbClr val="FFC000"/>
                </a:solidFill>
              </a:rPr>
              <a:t>sağ lob – sol lob</a:t>
            </a:r>
          </a:p>
        </p:txBody>
      </p:sp>
      <p:pic>
        <p:nvPicPr>
          <p:cNvPr id="7" name="İçerik Yer Tutucusu 6">
            <a:extLst>
              <a:ext uri="{FF2B5EF4-FFF2-40B4-BE49-F238E27FC236}">
                <a16:creationId xmlns:a16="http://schemas.microsoft.com/office/drawing/2014/main" id="{07F57059-01FF-D44B-B83A-0510EB7C9198}"/>
              </a:ext>
            </a:extLst>
          </p:cNvPr>
          <p:cNvPicPr>
            <a:picLocks noGrp="1" noChangeAspect="1"/>
          </p:cNvPicPr>
          <p:nvPr>
            <p:ph idx="1"/>
          </p:nvPr>
        </p:nvPicPr>
        <p:blipFill>
          <a:blip r:embed="rId2"/>
          <a:stretch>
            <a:fillRect/>
          </a:stretch>
        </p:blipFill>
        <p:spPr>
          <a:xfrm>
            <a:off x="3735422" y="2334671"/>
            <a:ext cx="4280171" cy="4280171"/>
          </a:xfrm>
        </p:spPr>
      </p:pic>
    </p:spTree>
    <p:extLst>
      <p:ext uri="{BB962C8B-B14F-4D97-AF65-F5344CB8AC3E}">
        <p14:creationId xmlns:p14="http://schemas.microsoft.com/office/powerpoint/2010/main" val="2406239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164BA5F-69ED-A847-B25F-C021C4CD3374}"/>
              </a:ext>
            </a:extLst>
          </p:cNvPr>
          <p:cNvSpPr>
            <a:spLocks noGrp="1"/>
          </p:cNvSpPr>
          <p:nvPr>
            <p:ph type="title"/>
          </p:nvPr>
        </p:nvSpPr>
        <p:spPr/>
        <p:txBody>
          <a:bodyPr/>
          <a:lstStyle/>
          <a:p>
            <a:r>
              <a:rPr lang="tr-TR" dirty="0"/>
              <a:t>İstenmeyen Davranışları Yönetmede Gelişim Psikolojisinin Temel Öğeleri</a:t>
            </a:r>
          </a:p>
        </p:txBody>
      </p:sp>
      <p:sp>
        <p:nvSpPr>
          <p:cNvPr id="3" name="İçerik Yer Tutucusu 2">
            <a:extLst>
              <a:ext uri="{FF2B5EF4-FFF2-40B4-BE49-F238E27FC236}">
                <a16:creationId xmlns:a16="http://schemas.microsoft.com/office/drawing/2014/main" id="{E9E572A4-1502-F442-8171-685C311A34F2}"/>
              </a:ext>
            </a:extLst>
          </p:cNvPr>
          <p:cNvSpPr>
            <a:spLocks noGrp="1"/>
          </p:cNvSpPr>
          <p:nvPr>
            <p:ph idx="1"/>
          </p:nvPr>
        </p:nvSpPr>
        <p:spPr/>
        <p:txBody>
          <a:bodyPr/>
          <a:lstStyle/>
          <a:p>
            <a:r>
              <a:rPr lang="tr-TR" b="1" dirty="0"/>
              <a:t>7. Gelişimsel Destek Sağlama ve Müdahaleler Planlama</a:t>
            </a:r>
          </a:p>
          <a:p>
            <a:pPr marL="0" indent="0">
              <a:buNone/>
            </a:pPr>
            <a:r>
              <a:rPr lang="tr-TR" dirty="0"/>
              <a:t>Öğrencilerin gelişimsel ihtiyaçları doğrultusunda bireyselleştirilmiş müdahaleler planlamak, istenmeyen davranışların önlenmesinde etkili olabilir. Örneğin, dikkat eksikliği ve </a:t>
            </a:r>
            <a:r>
              <a:rPr lang="tr-TR" dirty="0" err="1"/>
              <a:t>hiperaktivite</a:t>
            </a:r>
            <a:r>
              <a:rPr lang="tr-TR" dirty="0"/>
              <a:t> bozukluğu (DEHB) olan bir öğrenci için sınıf içi müdahaleler, bu öğrencinin odaklanmasına ve öğrenme süreçlerine katılımını artırmaya yönelik olmalıdır. Bu tür kişiselleştirilmiş yaklaşımlar, öğrencilerin ihtiyaçlarına daha iyi yanıt verir ve davranış yönetimini kolaylaştırır (</a:t>
            </a:r>
            <a:r>
              <a:rPr lang="tr-TR" dirty="0" err="1"/>
              <a:t>Barkley</a:t>
            </a:r>
            <a:r>
              <a:rPr lang="tr-TR" dirty="0"/>
              <a:t>, 1997).</a:t>
            </a:r>
          </a:p>
          <a:p>
            <a:endParaRPr lang="tr-TR" dirty="0"/>
          </a:p>
        </p:txBody>
      </p:sp>
    </p:spTree>
    <p:extLst>
      <p:ext uri="{BB962C8B-B14F-4D97-AF65-F5344CB8AC3E}">
        <p14:creationId xmlns:p14="http://schemas.microsoft.com/office/powerpoint/2010/main" val="4167606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DD1F7CE-4FDD-F04B-AD68-D39F067FB89C}"/>
              </a:ext>
            </a:extLst>
          </p:cNvPr>
          <p:cNvSpPr>
            <a:spLocks noGrp="1"/>
          </p:cNvSpPr>
          <p:nvPr>
            <p:ph type="title"/>
          </p:nvPr>
        </p:nvSpPr>
        <p:spPr/>
        <p:txBody>
          <a:bodyPr/>
          <a:lstStyle/>
          <a:p>
            <a:pPr algn="ctr"/>
            <a:r>
              <a:rPr lang="tr-TR" dirty="0"/>
              <a:t>Öğretmenin Psikolojik Durumu</a:t>
            </a:r>
          </a:p>
        </p:txBody>
      </p:sp>
      <p:pic>
        <p:nvPicPr>
          <p:cNvPr id="5" name="İçerik Yer Tutucusu 4">
            <a:extLst>
              <a:ext uri="{FF2B5EF4-FFF2-40B4-BE49-F238E27FC236}">
                <a16:creationId xmlns:a16="http://schemas.microsoft.com/office/drawing/2014/main" id="{648F8D96-6B4B-FC43-BCAA-59BD53C8614A}"/>
              </a:ext>
            </a:extLst>
          </p:cNvPr>
          <p:cNvPicPr>
            <a:picLocks noGrp="1" noChangeAspect="1"/>
          </p:cNvPicPr>
          <p:nvPr>
            <p:ph idx="1"/>
          </p:nvPr>
        </p:nvPicPr>
        <p:blipFill>
          <a:blip r:embed="rId2"/>
          <a:stretch>
            <a:fillRect/>
          </a:stretch>
        </p:blipFill>
        <p:spPr>
          <a:xfrm>
            <a:off x="2983704" y="2288175"/>
            <a:ext cx="6409678" cy="4122637"/>
          </a:xfrm>
        </p:spPr>
      </p:pic>
    </p:spTree>
    <p:extLst>
      <p:ext uri="{BB962C8B-B14F-4D97-AF65-F5344CB8AC3E}">
        <p14:creationId xmlns:p14="http://schemas.microsoft.com/office/powerpoint/2010/main" val="1464579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DD1F7CE-4FDD-F04B-AD68-D39F067FB89C}"/>
              </a:ext>
            </a:extLst>
          </p:cNvPr>
          <p:cNvSpPr>
            <a:spLocks noGrp="1"/>
          </p:cNvSpPr>
          <p:nvPr>
            <p:ph type="title"/>
          </p:nvPr>
        </p:nvSpPr>
        <p:spPr/>
        <p:txBody>
          <a:bodyPr/>
          <a:lstStyle/>
          <a:p>
            <a:r>
              <a:rPr lang="tr-TR" dirty="0"/>
              <a:t>Öğretmenin Psikolojik Durumu</a:t>
            </a:r>
          </a:p>
        </p:txBody>
      </p:sp>
      <p:sp>
        <p:nvSpPr>
          <p:cNvPr id="3" name="İçerik Yer Tutucusu 2">
            <a:extLst>
              <a:ext uri="{FF2B5EF4-FFF2-40B4-BE49-F238E27FC236}">
                <a16:creationId xmlns:a16="http://schemas.microsoft.com/office/drawing/2014/main" id="{ABCAD6F1-8EBA-5140-89AB-A029512BA096}"/>
              </a:ext>
            </a:extLst>
          </p:cNvPr>
          <p:cNvSpPr>
            <a:spLocks noGrp="1"/>
          </p:cNvSpPr>
          <p:nvPr>
            <p:ph idx="1"/>
          </p:nvPr>
        </p:nvSpPr>
        <p:spPr/>
        <p:txBody>
          <a:bodyPr>
            <a:normAutofit/>
          </a:bodyPr>
          <a:lstStyle/>
          <a:p>
            <a:r>
              <a:rPr lang="tr-TR" b="1" dirty="0"/>
              <a:t>1. Duygusal Öz Farkındalık Geliştirme</a:t>
            </a:r>
          </a:p>
          <a:p>
            <a:pPr marL="0" indent="0">
              <a:buNone/>
            </a:pPr>
            <a:r>
              <a:rPr lang="tr-TR" dirty="0"/>
              <a:t>Öğretmenlerin kendi duygusal durumlarını fark etmeleri ve bu duyguların davranışlarını nasıl etkilediğini anlamaları önemlidir. Yoğun stres veya öfke anlarında alınan kararlar, istenmeyen sonuçlar doğurabilir. Duygusal öz farkındalık, öğretmenlerin duygularını yönetmelerine ve daha bilinçli tepkiler vermelerine yardımcı olur (</a:t>
            </a:r>
            <a:r>
              <a:rPr lang="tr-TR" dirty="0" err="1"/>
              <a:t>Goleman</a:t>
            </a:r>
            <a:r>
              <a:rPr lang="tr-TR" dirty="0"/>
              <a:t>, 1995).</a:t>
            </a:r>
          </a:p>
          <a:p>
            <a:endParaRPr lang="tr-TR" dirty="0"/>
          </a:p>
        </p:txBody>
      </p:sp>
    </p:spTree>
    <p:extLst>
      <p:ext uri="{BB962C8B-B14F-4D97-AF65-F5344CB8AC3E}">
        <p14:creationId xmlns:p14="http://schemas.microsoft.com/office/powerpoint/2010/main" val="3597549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4F7B760-BFBD-404D-8B27-A48B632D76D7}"/>
              </a:ext>
            </a:extLst>
          </p:cNvPr>
          <p:cNvSpPr>
            <a:spLocks noGrp="1"/>
          </p:cNvSpPr>
          <p:nvPr>
            <p:ph idx="1"/>
          </p:nvPr>
        </p:nvSpPr>
        <p:spPr/>
        <p:txBody>
          <a:bodyPr>
            <a:normAutofit/>
          </a:bodyPr>
          <a:lstStyle/>
          <a:p>
            <a:r>
              <a:rPr lang="tr-TR" b="1" dirty="0"/>
              <a:t>2. Stres Yönetimi Tekniklerini Uygulama</a:t>
            </a:r>
          </a:p>
          <a:p>
            <a:pPr marL="0" indent="0">
              <a:buNone/>
            </a:pPr>
            <a:r>
              <a:rPr lang="tr-TR" dirty="0"/>
              <a:t>Öğretmenlik, yüksek stres seviyeleriyle ilişkilendirilen bir meslektir. Günlük iş yükü, sınıf yönetimi ve öğrencilerin çeşitli ihtiyaçları, öğretmenlerin kendilerini tükenmiş hissetmelerine yol açabilir. Bu nedenle, stres yönetimi tekniklerini uygulamak – örneğin meditasyon, nefes egzersizleri veya düzenli fiziksel aktivite – öğretmenlerin zihinsel sağlıklarını korumalarına yardımcı olabilir (</a:t>
            </a:r>
            <a:r>
              <a:rPr lang="tr-TR" dirty="0" err="1"/>
              <a:t>Skaalvik</a:t>
            </a:r>
            <a:r>
              <a:rPr lang="tr-TR" dirty="0"/>
              <a:t> &amp; </a:t>
            </a:r>
            <a:r>
              <a:rPr lang="tr-TR" dirty="0" err="1"/>
              <a:t>Skaalvik</a:t>
            </a:r>
            <a:r>
              <a:rPr lang="tr-TR" dirty="0"/>
              <a:t>, 2017).</a:t>
            </a:r>
          </a:p>
        </p:txBody>
      </p:sp>
      <p:sp>
        <p:nvSpPr>
          <p:cNvPr id="5" name="Unvan 1">
            <a:extLst>
              <a:ext uri="{FF2B5EF4-FFF2-40B4-BE49-F238E27FC236}">
                <a16:creationId xmlns:a16="http://schemas.microsoft.com/office/drawing/2014/main" id="{9289A434-A0D4-0941-BC46-6DFCC960E39D}"/>
              </a:ext>
            </a:extLst>
          </p:cNvPr>
          <p:cNvSpPr>
            <a:spLocks noGrp="1"/>
          </p:cNvSpPr>
          <p:nvPr>
            <p:ph type="title"/>
          </p:nvPr>
        </p:nvSpPr>
        <p:spPr/>
        <p:txBody>
          <a:bodyPr/>
          <a:lstStyle/>
          <a:p>
            <a:r>
              <a:rPr lang="tr-TR" dirty="0"/>
              <a:t>Öğretmenin Psikolojik Durumu</a:t>
            </a:r>
          </a:p>
        </p:txBody>
      </p:sp>
    </p:spTree>
    <p:extLst>
      <p:ext uri="{BB962C8B-B14F-4D97-AF65-F5344CB8AC3E}">
        <p14:creationId xmlns:p14="http://schemas.microsoft.com/office/powerpoint/2010/main" val="2165408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4EA1998-2880-3142-A9AF-1EA2F6798695}"/>
              </a:ext>
            </a:extLst>
          </p:cNvPr>
          <p:cNvSpPr>
            <a:spLocks noGrp="1"/>
          </p:cNvSpPr>
          <p:nvPr>
            <p:ph type="title"/>
          </p:nvPr>
        </p:nvSpPr>
        <p:spPr/>
        <p:txBody>
          <a:bodyPr/>
          <a:lstStyle/>
          <a:p>
            <a:pPr algn="ctr"/>
            <a:r>
              <a:rPr lang="tr-TR" dirty="0"/>
              <a:t>Sınıfta Davranış Yönetiminin Önemi</a:t>
            </a:r>
          </a:p>
        </p:txBody>
      </p:sp>
      <p:sp>
        <p:nvSpPr>
          <p:cNvPr id="3" name="İçerik Yer Tutucusu 2">
            <a:extLst>
              <a:ext uri="{FF2B5EF4-FFF2-40B4-BE49-F238E27FC236}">
                <a16:creationId xmlns:a16="http://schemas.microsoft.com/office/drawing/2014/main" id="{8642368A-F757-DC40-8DE3-D5DEE1873782}"/>
              </a:ext>
            </a:extLst>
          </p:cNvPr>
          <p:cNvSpPr>
            <a:spLocks noGrp="1"/>
          </p:cNvSpPr>
          <p:nvPr>
            <p:ph idx="1"/>
          </p:nvPr>
        </p:nvSpPr>
        <p:spPr>
          <a:xfrm>
            <a:off x="358737" y="2352916"/>
            <a:ext cx="6935874" cy="3636511"/>
          </a:xfrm>
        </p:spPr>
        <p:txBody>
          <a:bodyPr>
            <a:normAutofit/>
          </a:bodyPr>
          <a:lstStyle/>
          <a:p>
            <a:pPr algn="just"/>
            <a:r>
              <a:rPr lang="tr-TR" sz="2200" dirty="0"/>
              <a:t>Sınıfta davranış yönetimi, öğretmenlerin öğrencilerin öğrenme süreçlerini optimize etmek ve sınıf içindeki disiplin problemlerini minimuma indirmek için kullandıkları stratejilerin bütünüdür. Etkili bir davranış yönetimi, öğrencilerin akademik başarılarını artırırken, onların sosyal ve duygusal gelişimlerine de katkıda bulunur (</a:t>
            </a:r>
            <a:r>
              <a:rPr lang="tr-TR" sz="2200" dirty="0" err="1"/>
              <a:t>Emmer</a:t>
            </a:r>
            <a:r>
              <a:rPr lang="tr-TR" sz="2200" dirty="0"/>
              <a:t> &amp; </a:t>
            </a:r>
            <a:r>
              <a:rPr lang="tr-TR" sz="2200" dirty="0" err="1"/>
              <a:t>Evertson</a:t>
            </a:r>
            <a:r>
              <a:rPr lang="tr-TR" sz="2200" dirty="0"/>
              <a:t>, 2016).</a:t>
            </a:r>
          </a:p>
        </p:txBody>
      </p:sp>
      <p:pic>
        <p:nvPicPr>
          <p:cNvPr id="5" name="Resim 4">
            <a:extLst>
              <a:ext uri="{FF2B5EF4-FFF2-40B4-BE49-F238E27FC236}">
                <a16:creationId xmlns:a16="http://schemas.microsoft.com/office/drawing/2014/main" id="{B9FC229B-CD9E-3D4C-A68E-5B3161AC02B9}"/>
              </a:ext>
            </a:extLst>
          </p:cNvPr>
          <p:cNvPicPr>
            <a:picLocks noChangeAspect="1"/>
          </p:cNvPicPr>
          <p:nvPr/>
        </p:nvPicPr>
        <p:blipFill>
          <a:blip r:embed="rId2"/>
          <a:stretch>
            <a:fillRect/>
          </a:stretch>
        </p:blipFill>
        <p:spPr>
          <a:xfrm>
            <a:off x="7709558" y="2844103"/>
            <a:ext cx="4301837" cy="2867891"/>
          </a:xfrm>
          <a:prstGeom prst="rect">
            <a:avLst/>
          </a:prstGeom>
        </p:spPr>
      </p:pic>
    </p:spTree>
    <p:extLst>
      <p:ext uri="{BB962C8B-B14F-4D97-AF65-F5344CB8AC3E}">
        <p14:creationId xmlns:p14="http://schemas.microsoft.com/office/powerpoint/2010/main" val="3958255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C7A92B3-63AE-9546-88CA-9D48222F4595}"/>
              </a:ext>
            </a:extLst>
          </p:cNvPr>
          <p:cNvSpPr>
            <a:spLocks noGrp="1"/>
          </p:cNvSpPr>
          <p:nvPr>
            <p:ph idx="1"/>
          </p:nvPr>
        </p:nvSpPr>
        <p:spPr/>
        <p:txBody>
          <a:bodyPr>
            <a:normAutofit/>
          </a:bodyPr>
          <a:lstStyle/>
          <a:p>
            <a:r>
              <a:rPr lang="tr-TR" b="1" dirty="0"/>
              <a:t>3. Sınırları Belirleme ve Mesleki Tükenmişliği Önleme</a:t>
            </a:r>
          </a:p>
          <a:p>
            <a:pPr marL="0" indent="0">
              <a:buNone/>
            </a:pPr>
            <a:r>
              <a:rPr lang="tr-TR" dirty="0"/>
              <a:t>Öğretmenler, mesleki sorumluluklarının sınırlarını belirlemelidir. Aşırı iş yükü ve sürekli olarak öğrenci sorunlarıyla ilgilenmek, tükenmişlik sendromuna yol açabilir. Öğretmenlerin kendi kişisel zamanlarını korumaları ve iş-yaşam dengesini sağlamaları, uzun vadede mesleki tükenmişliği önlemek için kritik öneme sahiptir (</a:t>
            </a:r>
            <a:r>
              <a:rPr lang="tr-TR" dirty="0" err="1"/>
              <a:t>Maslach</a:t>
            </a:r>
            <a:r>
              <a:rPr lang="tr-TR" dirty="0"/>
              <a:t>, </a:t>
            </a:r>
            <a:r>
              <a:rPr lang="tr-TR" dirty="0" err="1"/>
              <a:t>Schaufeli</a:t>
            </a:r>
            <a:r>
              <a:rPr lang="tr-TR" dirty="0"/>
              <a:t>, &amp; </a:t>
            </a:r>
            <a:r>
              <a:rPr lang="tr-TR" dirty="0" err="1"/>
              <a:t>Leiter</a:t>
            </a:r>
            <a:r>
              <a:rPr lang="tr-TR" dirty="0"/>
              <a:t>, 2001).</a:t>
            </a:r>
          </a:p>
          <a:p>
            <a:endParaRPr lang="tr-TR" dirty="0"/>
          </a:p>
        </p:txBody>
      </p:sp>
      <p:sp>
        <p:nvSpPr>
          <p:cNvPr id="4" name="Unvan 1">
            <a:extLst>
              <a:ext uri="{FF2B5EF4-FFF2-40B4-BE49-F238E27FC236}">
                <a16:creationId xmlns:a16="http://schemas.microsoft.com/office/drawing/2014/main" id="{A3A8CD4F-21AA-AA4F-B9E0-ADA47A9C4EB7}"/>
              </a:ext>
            </a:extLst>
          </p:cNvPr>
          <p:cNvSpPr>
            <a:spLocks noGrp="1"/>
          </p:cNvSpPr>
          <p:nvPr>
            <p:ph type="title"/>
          </p:nvPr>
        </p:nvSpPr>
        <p:spPr/>
        <p:txBody>
          <a:bodyPr/>
          <a:lstStyle/>
          <a:p>
            <a:r>
              <a:rPr lang="tr-TR" dirty="0"/>
              <a:t>Öğretmenin Psikolojik Durumu</a:t>
            </a:r>
          </a:p>
        </p:txBody>
      </p:sp>
    </p:spTree>
    <p:extLst>
      <p:ext uri="{BB962C8B-B14F-4D97-AF65-F5344CB8AC3E}">
        <p14:creationId xmlns:p14="http://schemas.microsoft.com/office/powerpoint/2010/main" val="3908640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5A6AAC2-1F33-AF41-914D-3D7C07F7F868}"/>
              </a:ext>
            </a:extLst>
          </p:cNvPr>
          <p:cNvSpPr>
            <a:spLocks noGrp="1"/>
          </p:cNvSpPr>
          <p:nvPr>
            <p:ph idx="1"/>
          </p:nvPr>
        </p:nvSpPr>
        <p:spPr/>
        <p:txBody>
          <a:bodyPr>
            <a:normAutofit/>
          </a:bodyPr>
          <a:lstStyle/>
          <a:p>
            <a:r>
              <a:rPr lang="tr-TR" b="1" dirty="0"/>
              <a:t>4. Mesleki Destek ve Sürekli Öğrenmeye Yatırım Yapma</a:t>
            </a:r>
          </a:p>
          <a:p>
            <a:pPr marL="0" indent="0">
              <a:buNone/>
            </a:pPr>
            <a:r>
              <a:rPr lang="tr-TR" dirty="0"/>
              <a:t>Öğretmenler, kendilerini mesleki olarak desteklenmiş hissetmek için meslektaşlarıyla işbirliği yapmalı ve sürekli profesyonel gelişim fırsatlarından yararlanmalıdır. Yeni pedagojik yaklaşımlar öğrenmek ve meslektaşlarla deneyim paylaşmak, öğretmenlerin kendilerine olan güvenlerini artırabilir ve işlerinde daha tatmin edici hissetmelerini sağlayabilir (</a:t>
            </a:r>
            <a:r>
              <a:rPr lang="tr-TR" dirty="0" err="1"/>
              <a:t>Hargreaves</a:t>
            </a:r>
            <a:r>
              <a:rPr lang="tr-TR" dirty="0"/>
              <a:t> &amp; </a:t>
            </a:r>
            <a:r>
              <a:rPr lang="tr-TR" dirty="0" err="1"/>
              <a:t>Fullan</a:t>
            </a:r>
            <a:r>
              <a:rPr lang="tr-TR" dirty="0"/>
              <a:t>, 2012).</a:t>
            </a:r>
          </a:p>
        </p:txBody>
      </p:sp>
      <p:sp>
        <p:nvSpPr>
          <p:cNvPr id="4" name="Unvan 1">
            <a:extLst>
              <a:ext uri="{FF2B5EF4-FFF2-40B4-BE49-F238E27FC236}">
                <a16:creationId xmlns:a16="http://schemas.microsoft.com/office/drawing/2014/main" id="{76F1A7D9-A1C5-FB46-8497-3FF89B6A2459}"/>
              </a:ext>
            </a:extLst>
          </p:cNvPr>
          <p:cNvSpPr>
            <a:spLocks noGrp="1"/>
          </p:cNvSpPr>
          <p:nvPr>
            <p:ph type="title"/>
          </p:nvPr>
        </p:nvSpPr>
        <p:spPr/>
        <p:txBody>
          <a:bodyPr/>
          <a:lstStyle/>
          <a:p>
            <a:r>
              <a:rPr lang="tr-TR" dirty="0"/>
              <a:t>Öğretmenin Psikolojik Durumu</a:t>
            </a:r>
          </a:p>
        </p:txBody>
      </p:sp>
    </p:spTree>
    <p:extLst>
      <p:ext uri="{BB962C8B-B14F-4D97-AF65-F5344CB8AC3E}">
        <p14:creationId xmlns:p14="http://schemas.microsoft.com/office/powerpoint/2010/main" val="2599462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E4595C4-3183-C04A-B0C8-9AFE24665B32}"/>
              </a:ext>
            </a:extLst>
          </p:cNvPr>
          <p:cNvSpPr>
            <a:spLocks noGrp="1"/>
          </p:cNvSpPr>
          <p:nvPr>
            <p:ph idx="1"/>
          </p:nvPr>
        </p:nvSpPr>
        <p:spPr/>
        <p:txBody>
          <a:bodyPr>
            <a:normAutofit/>
          </a:bodyPr>
          <a:lstStyle/>
          <a:p>
            <a:r>
              <a:rPr lang="tr-TR" b="1" dirty="0"/>
              <a:t>5. Pozitif Bir Öğretmen Kimliği Geliştirme</a:t>
            </a:r>
          </a:p>
          <a:p>
            <a:pPr marL="0" indent="0">
              <a:buNone/>
            </a:pPr>
            <a:r>
              <a:rPr lang="tr-TR" dirty="0"/>
              <a:t>Öğretmenlerin, kendi öğretmenlik kimliklerini pozitif bir şekilde geliştirmeleri, mesleki motivasyonlarını ve bağlılıklarını artırabilir. Öğrencilerle olan etkileşimlerinde olumlu bir etki yaratmaya odaklanmak, öğretmenlerin kendi rollerine dair olumlu bir algı geliştirmelerine yardımcı olabilir. Pozitif bir öğretmen kimliği, hem öğretmenin hem de öğrencilerin daha sağlıklı bir öğrenme ortamı yaratmasını sağlar (</a:t>
            </a:r>
            <a:r>
              <a:rPr lang="tr-TR" dirty="0" err="1"/>
              <a:t>Day</a:t>
            </a:r>
            <a:r>
              <a:rPr lang="tr-TR" dirty="0"/>
              <a:t>, 2004).</a:t>
            </a:r>
          </a:p>
        </p:txBody>
      </p:sp>
      <p:sp>
        <p:nvSpPr>
          <p:cNvPr id="6" name="Unvan 1">
            <a:extLst>
              <a:ext uri="{FF2B5EF4-FFF2-40B4-BE49-F238E27FC236}">
                <a16:creationId xmlns:a16="http://schemas.microsoft.com/office/drawing/2014/main" id="{B0B3C58F-A65D-E44A-86F5-6FC3EA3CF6B6}"/>
              </a:ext>
            </a:extLst>
          </p:cNvPr>
          <p:cNvSpPr>
            <a:spLocks noGrp="1"/>
          </p:cNvSpPr>
          <p:nvPr>
            <p:ph type="title"/>
          </p:nvPr>
        </p:nvSpPr>
        <p:spPr/>
        <p:txBody>
          <a:bodyPr/>
          <a:lstStyle/>
          <a:p>
            <a:r>
              <a:rPr lang="tr-TR" dirty="0"/>
              <a:t>Öğretmenin Psikolojik Durumu</a:t>
            </a:r>
          </a:p>
        </p:txBody>
      </p:sp>
    </p:spTree>
    <p:extLst>
      <p:ext uri="{BB962C8B-B14F-4D97-AF65-F5344CB8AC3E}">
        <p14:creationId xmlns:p14="http://schemas.microsoft.com/office/powerpoint/2010/main" val="21868666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360D802-2DB1-834B-AC2B-90A813E1E827}"/>
              </a:ext>
            </a:extLst>
          </p:cNvPr>
          <p:cNvSpPr>
            <a:spLocks noGrp="1"/>
          </p:cNvSpPr>
          <p:nvPr>
            <p:ph idx="1"/>
          </p:nvPr>
        </p:nvSpPr>
        <p:spPr/>
        <p:txBody>
          <a:bodyPr>
            <a:normAutofit/>
          </a:bodyPr>
          <a:lstStyle/>
          <a:p>
            <a:r>
              <a:rPr lang="tr-TR" b="1" dirty="0"/>
              <a:t>6. Empati ve Sabır Geliştirme</a:t>
            </a:r>
          </a:p>
          <a:p>
            <a:pPr marL="0" indent="0">
              <a:buNone/>
            </a:pPr>
            <a:r>
              <a:rPr lang="tr-TR" dirty="0"/>
              <a:t>Öğretmenler, sınıf yönetiminde empati ve sabır geliştirmelidirler. Öğrencilerin duygusal ve akademik zorluklarını anlamak ve bu zorluklara uygun tepkiler vermek, öğretmenlerin öğrencilerle daha sağlıklı ilişkiler kurmasını sağlar. Bu süreçte sabırlı olmak, uzun vadede daha olumlu sonuçlar doğurabilir ve öğretmenin kendi stres seviyelerini de yönetmesine yardımcı olur (</a:t>
            </a:r>
            <a:r>
              <a:rPr lang="tr-TR" dirty="0" err="1"/>
              <a:t>Rogers</a:t>
            </a:r>
            <a:r>
              <a:rPr lang="tr-TR" dirty="0"/>
              <a:t>, 2003).</a:t>
            </a:r>
          </a:p>
          <a:p>
            <a:endParaRPr lang="tr-TR" dirty="0"/>
          </a:p>
        </p:txBody>
      </p:sp>
      <p:sp>
        <p:nvSpPr>
          <p:cNvPr id="4" name="Unvan 1">
            <a:extLst>
              <a:ext uri="{FF2B5EF4-FFF2-40B4-BE49-F238E27FC236}">
                <a16:creationId xmlns:a16="http://schemas.microsoft.com/office/drawing/2014/main" id="{D50BC1CE-1521-BA42-B31F-DB2E7CC3B168}"/>
              </a:ext>
            </a:extLst>
          </p:cNvPr>
          <p:cNvSpPr>
            <a:spLocks noGrp="1"/>
          </p:cNvSpPr>
          <p:nvPr>
            <p:ph type="title"/>
          </p:nvPr>
        </p:nvSpPr>
        <p:spPr/>
        <p:txBody>
          <a:bodyPr/>
          <a:lstStyle/>
          <a:p>
            <a:r>
              <a:rPr lang="tr-TR" dirty="0"/>
              <a:t>Öğretmenin Psikolojik Durumu</a:t>
            </a:r>
          </a:p>
        </p:txBody>
      </p:sp>
    </p:spTree>
    <p:extLst>
      <p:ext uri="{BB962C8B-B14F-4D97-AF65-F5344CB8AC3E}">
        <p14:creationId xmlns:p14="http://schemas.microsoft.com/office/powerpoint/2010/main" val="311835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2C67C92C-57E0-454D-AE19-E511D0E8F8F1}"/>
              </a:ext>
            </a:extLst>
          </p:cNvPr>
          <p:cNvSpPr>
            <a:spLocks noGrp="1"/>
          </p:cNvSpPr>
          <p:nvPr>
            <p:ph idx="1"/>
          </p:nvPr>
        </p:nvSpPr>
        <p:spPr/>
        <p:txBody>
          <a:bodyPr/>
          <a:lstStyle/>
          <a:p>
            <a:r>
              <a:rPr lang="tr-TR" b="1" dirty="0"/>
              <a:t>7. Profesyonel Yardım Alma Gereksinimini Tanıma</a:t>
            </a:r>
          </a:p>
          <a:p>
            <a:pPr marL="0" indent="0">
              <a:buNone/>
            </a:pPr>
            <a:r>
              <a:rPr lang="tr-TR" dirty="0"/>
              <a:t>Öğretmenler, duygusal veya zihinsel sağlık sorunları yaşadıklarında profesyonel yardım almaktan çekinmemelidirler. Psikolojik danışmanlık veya terapiler, öğretmenlerin kendi zorluklarıyla başa çıkmalarına yardımcı olabilir ve sınıf içi yönetim becerilerini geliştirmelerine katkıda bulunabilir. Profesyonel yardım, öğretmenlerin genel iyilik hallerini korumaları açısından önemlidir (</a:t>
            </a:r>
            <a:r>
              <a:rPr lang="tr-TR" dirty="0" err="1"/>
              <a:t>Jennings</a:t>
            </a:r>
            <a:r>
              <a:rPr lang="tr-TR" dirty="0"/>
              <a:t> &amp; </a:t>
            </a:r>
            <a:r>
              <a:rPr lang="tr-TR" dirty="0" err="1"/>
              <a:t>Greenberg</a:t>
            </a:r>
            <a:r>
              <a:rPr lang="tr-TR" dirty="0"/>
              <a:t>, 2009).</a:t>
            </a:r>
          </a:p>
        </p:txBody>
      </p:sp>
      <p:sp>
        <p:nvSpPr>
          <p:cNvPr id="4" name="Unvan 1">
            <a:extLst>
              <a:ext uri="{FF2B5EF4-FFF2-40B4-BE49-F238E27FC236}">
                <a16:creationId xmlns:a16="http://schemas.microsoft.com/office/drawing/2014/main" id="{0333703E-16CA-3140-BAD2-27291065AFD2}"/>
              </a:ext>
            </a:extLst>
          </p:cNvPr>
          <p:cNvSpPr>
            <a:spLocks noGrp="1"/>
          </p:cNvSpPr>
          <p:nvPr>
            <p:ph type="title"/>
          </p:nvPr>
        </p:nvSpPr>
        <p:spPr/>
        <p:txBody>
          <a:bodyPr/>
          <a:lstStyle/>
          <a:p>
            <a:r>
              <a:rPr lang="tr-TR" dirty="0"/>
              <a:t>Öğretmenin Psikolojik Durumu</a:t>
            </a:r>
          </a:p>
        </p:txBody>
      </p:sp>
    </p:spTree>
    <p:extLst>
      <p:ext uri="{BB962C8B-B14F-4D97-AF65-F5344CB8AC3E}">
        <p14:creationId xmlns:p14="http://schemas.microsoft.com/office/powerpoint/2010/main" val="31810790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99302E0-0660-3141-AD5B-5A11AC1BEA4D}"/>
              </a:ext>
            </a:extLst>
          </p:cNvPr>
          <p:cNvSpPr>
            <a:spLocks noGrp="1"/>
          </p:cNvSpPr>
          <p:nvPr>
            <p:ph type="title"/>
          </p:nvPr>
        </p:nvSpPr>
        <p:spPr>
          <a:xfrm>
            <a:off x="810000" y="447188"/>
            <a:ext cx="11005948" cy="970450"/>
          </a:xfrm>
        </p:spPr>
        <p:txBody>
          <a:bodyPr/>
          <a:lstStyle/>
          <a:p>
            <a:r>
              <a:rPr lang="tr-TR" dirty="0"/>
              <a:t>İstenmeyen Davranışların Tanımı</a:t>
            </a:r>
          </a:p>
        </p:txBody>
      </p:sp>
      <p:sp>
        <p:nvSpPr>
          <p:cNvPr id="3" name="İçerik Yer Tutucusu 2">
            <a:extLst>
              <a:ext uri="{FF2B5EF4-FFF2-40B4-BE49-F238E27FC236}">
                <a16:creationId xmlns:a16="http://schemas.microsoft.com/office/drawing/2014/main" id="{999EAFEF-BF01-4541-AEF7-E3814504B2C7}"/>
              </a:ext>
            </a:extLst>
          </p:cNvPr>
          <p:cNvSpPr>
            <a:spLocks noGrp="1"/>
          </p:cNvSpPr>
          <p:nvPr>
            <p:ph idx="1"/>
          </p:nvPr>
        </p:nvSpPr>
        <p:spPr/>
        <p:txBody>
          <a:bodyPr/>
          <a:lstStyle/>
          <a:p>
            <a:r>
              <a:rPr lang="tr-TR" b="1" dirty="0"/>
              <a:t>Tanım:</a:t>
            </a:r>
            <a:br>
              <a:rPr lang="tr-TR" dirty="0"/>
            </a:br>
            <a:r>
              <a:rPr lang="tr-TR" dirty="0"/>
              <a:t>İstenmeyen davranışlar, sınıf içindeki öğrenme ortamını bozan, öğretim sürecini aksatan ve öğrencilerin dikkatini dağıtan eylemler olarak tanımlanır. Bu davranışlar, öğrencinin öğrenme sürecine aktif olarak katılım göstermemesine ve diğer öğrencilerin de öğrenme sürecini olumsuz etkilemesine neden olabilir (Charles, 2018).</a:t>
            </a:r>
          </a:p>
          <a:p>
            <a:endParaRPr lang="tr-TR" dirty="0"/>
          </a:p>
        </p:txBody>
      </p:sp>
    </p:spTree>
    <p:extLst>
      <p:ext uri="{BB962C8B-B14F-4D97-AF65-F5344CB8AC3E}">
        <p14:creationId xmlns:p14="http://schemas.microsoft.com/office/powerpoint/2010/main" val="2598071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CF3A161-CEF7-A140-BEEB-A6C5685848D9}"/>
              </a:ext>
            </a:extLst>
          </p:cNvPr>
          <p:cNvSpPr>
            <a:spLocks noGrp="1"/>
          </p:cNvSpPr>
          <p:nvPr>
            <p:ph type="title"/>
          </p:nvPr>
        </p:nvSpPr>
        <p:spPr/>
        <p:txBody>
          <a:bodyPr/>
          <a:lstStyle/>
          <a:p>
            <a:r>
              <a:rPr lang="tr-TR" dirty="0"/>
              <a:t>İstenmeyen Davranışların Türü ve Şiddeti</a:t>
            </a:r>
          </a:p>
        </p:txBody>
      </p:sp>
      <p:sp>
        <p:nvSpPr>
          <p:cNvPr id="3" name="İçerik Yer Tutucusu 2">
            <a:extLst>
              <a:ext uri="{FF2B5EF4-FFF2-40B4-BE49-F238E27FC236}">
                <a16:creationId xmlns:a16="http://schemas.microsoft.com/office/drawing/2014/main" id="{DA10A14F-0433-A348-854F-D5B0371C1A18}"/>
              </a:ext>
            </a:extLst>
          </p:cNvPr>
          <p:cNvSpPr>
            <a:spLocks noGrp="1"/>
          </p:cNvSpPr>
          <p:nvPr>
            <p:ph idx="1"/>
          </p:nvPr>
        </p:nvSpPr>
        <p:spPr>
          <a:xfrm>
            <a:off x="384762" y="2329165"/>
            <a:ext cx="10997236" cy="4368518"/>
          </a:xfrm>
        </p:spPr>
        <p:txBody>
          <a:bodyPr>
            <a:normAutofit/>
          </a:bodyPr>
          <a:lstStyle/>
          <a:p>
            <a:r>
              <a:rPr lang="tr-TR" b="1" dirty="0"/>
              <a:t>Türleri:</a:t>
            </a:r>
            <a:br>
              <a:rPr lang="tr-TR" dirty="0"/>
            </a:br>
            <a:r>
              <a:rPr lang="tr-TR" dirty="0"/>
              <a:t>İstenmeyen davranışlar, genellikle iki ana kategoriye ayrılır:</a:t>
            </a:r>
          </a:p>
          <a:p>
            <a:pPr lvl="1"/>
            <a:r>
              <a:rPr lang="tr-TR" b="1" dirty="0"/>
              <a:t>Görünür Davranışlar:</a:t>
            </a:r>
            <a:r>
              <a:rPr lang="tr-TR" dirty="0"/>
              <a:t> Fiziksel hareketler veya yüksek sesle konuşma gibi diğer öğrenciler ve öğretmen tarafından gözlemlenebilen davranışlardır. Örneğin, sınıf içinde sürekli konuşmak, ayağa kalkmak veya dikkat dağıtıcı hareketlerde bulunmak.</a:t>
            </a:r>
          </a:p>
          <a:p>
            <a:pPr lvl="1"/>
            <a:r>
              <a:rPr lang="tr-TR" b="1" dirty="0"/>
              <a:t>Gizli Davranışlar:</a:t>
            </a:r>
            <a:r>
              <a:rPr lang="tr-TR" dirty="0"/>
              <a:t> İçsel veya sessiz bir şekilde ortaya çıkan, ancak öğrenme sürecini etkileyen davranışlardır. Örneğin, ders sırasında hayal kurmak, ilgisizlik veya not tutmamak (</a:t>
            </a:r>
            <a:r>
              <a:rPr lang="tr-TR" dirty="0" err="1"/>
              <a:t>Emmer</a:t>
            </a:r>
            <a:r>
              <a:rPr lang="tr-TR" dirty="0"/>
              <a:t> &amp; </a:t>
            </a:r>
            <a:r>
              <a:rPr lang="tr-TR" dirty="0" err="1"/>
              <a:t>Evertson</a:t>
            </a:r>
            <a:r>
              <a:rPr lang="tr-TR" dirty="0"/>
              <a:t>, 2013).</a:t>
            </a:r>
          </a:p>
          <a:p>
            <a:r>
              <a:rPr lang="tr-TR" b="1" dirty="0"/>
              <a:t>Şiddeti:</a:t>
            </a:r>
            <a:br>
              <a:rPr lang="tr-TR" dirty="0"/>
            </a:br>
            <a:r>
              <a:rPr lang="tr-TR" dirty="0"/>
              <a:t>Davranışların şiddeti, bu davranışların sınıf üzerindeki etkisine ve sıklığına göre değişir. </a:t>
            </a:r>
            <a:r>
              <a:rPr lang="tr-TR" b="1" dirty="0"/>
              <a:t>Düşük şiddetli davranışlar</a:t>
            </a:r>
            <a:r>
              <a:rPr lang="tr-TR" dirty="0"/>
              <a:t>, örneğin ara sıra konuşmalar, dikkat dağıtıcı hareketler veya düşük katılım gibi, sınıfın genel düzenini ciddi anlamda etkilemeyebilir. </a:t>
            </a:r>
            <a:r>
              <a:rPr lang="tr-TR" b="1" dirty="0"/>
              <a:t>Yüksek şiddetli davranışlar</a:t>
            </a:r>
            <a:r>
              <a:rPr lang="tr-TR" dirty="0"/>
              <a:t> ise, tehdit, fiziksel saldırı veya sürekli olarak dersi sabote etme gibi, sınıf ortamını ciddi şekilde bozabilecek davranışlardır (</a:t>
            </a:r>
            <a:r>
              <a:rPr lang="tr-TR" dirty="0" err="1"/>
              <a:t>Marzano</a:t>
            </a:r>
            <a:r>
              <a:rPr lang="tr-TR" dirty="0"/>
              <a:t>, 2003).</a:t>
            </a:r>
          </a:p>
        </p:txBody>
      </p:sp>
    </p:spTree>
    <p:extLst>
      <p:ext uri="{BB962C8B-B14F-4D97-AF65-F5344CB8AC3E}">
        <p14:creationId xmlns:p14="http://schemas.microsoft.com/office/powerpoint/2010/main" val="1570426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FFDFA68-3C09-9942-9A9D-6E256419F600}"/>
              </a:ext>
            </a:extLst>
          </p:cNvPr>
          <p:cNvSpPr>
            <a:spLocks noGrp="1"/>
          </p:cNvSpPr>
          <p:nvPr>
            <p:ph type="title"/>
          </p:nvPr>
        </p:nvSpPr>
        <p:spPr/>
        <p:txBody>
          <a:bodyPr/>
          <a:lstStyle/>
          <a:p>
            <a:r>
              <a:rPr lang="tr-TR" dirty="0"/>
              <a:t>Sınıf Kuralları</a:t>
            </a:r>
          </a:p>
        </p:txBody>
      </p:sp>
      <p:sp>
        <p:nvSpPr>
          <p:cNvPr id="3" name="İçerik Yer Tutucusu 2">
            <a:extLst>
              <a:ext uri="{FF2B5EF4-FFF2-40B4-BE49-F238E27FC236}">
                <a16:creationId xmlns:a16="http://schemas.microsoft.com/office/drawing/2014/main" id="{83BFC92D-88D1-7840-B578-199C21B38CBC}"/>
              </a:ext>
            </a:extLst>
          </p:cNvPr>
          <p:cNvSpPr>
            <a:spLocks noGrp="1"/>
          </p:cNvSpPr>
          <p:nvPr>
            <p:ph idx="1"/>
          </p:nvPr>
        </p:nvSpPr>
        <p:spPr>
          <a:xfrm>
            <a:off x="189319" y="2103533"/>
            <a:ext cx="11674129" cy="3822254"/>
          </a:xfrm>
        </p:spPr>
        <p:txBody>
          <a:bodyPr>
            <a:normAutofit fontScale="92500" lnSpcReduction="20000"/>
          </a:bodyPr>
          <a:lstStyle/>
          <a:p>
            <a:pPr marL="0" indent="0">
              <a:buNone/>
            </a:pPr>
            <a:br>
              <a:rPr lang="tr-TR" dirty="0"/>
            </a:br>
            <a:r>
              <a:rPr lang="tr-TR" dirty="0"/>
              <a:t>Sınıf kuralları, öğrencilere beklenen davranışları ve sınıf içindeki sınırları net bir şekilde tanımlayan rehberlerdir. Bu kurallar, öğrencilerin ne yapmaları gerektiği konusunda açık ve kesin bir anlayış sunar ve hem öğrencilerin hem de öğretmenin sorumluluklarını belirler (</a:t>
            </a:r>
            <a:r>
              <a:rPr lang="tr-TR" dirty="0" err="1"/>
              <a:t>Jones</a:t>
            </a:r>
            <a:r>
              <a:rPr lang="tr-TR" dirty="0"/>
              <a:t> &amp; </a:t>
            </a:r>
            <a:r>
              <a:rPr lang="tr-TR" dirty="0" err="1"/>
              <a:t>Jones</a:t>
            </a:r>
            <a:r>
              <a:rPr lang="tr-TR" dirty="0"/>
              <a:t>, 2016).</a:t>
            </a:r>
          </a:p>
          <a:p>
            <a:r>
              <a:rPr lang="tr-TR" b="1" dirty="0"/>
              <a:t>Etkili Sınıf Kuralları Nasıl Oluşturulur?</a:t>
            </a:r>
            <a:endParaRPr lang="tr-TR" dirty="0"/>
          </a:p>
          <a:p>
            <a:pPr lvl="1"/>
            <a:r>
              <a:rPr lang="tr-TR" b="1" dirty="0"/>
              <a:t>Açık ve Net Olmalıdır:</a:t>
            </a:r>
            <a:r>
              <a:rPr lang="tr-TR" dirty="0"/>
              <a:t> Kuralların anlaşılır ve kısa olması, öğrencilerin kuralları kolayca anlamasını ve hatırlamasını sağlar.</a:t>
            </a:r>
          </a:p>
          <a:p>
            <a:pPr lvl="1"/>
            <a:r>
              <a:rPr lang="tr-TR" b="1" dirty="0"/>
              <a:t>Pozitif İfadeler Kullanılmalıdır:</a:t>
            </a:r>
            <a:r>
              <a:rPr lang="tr-TR" dirty="0"/>
              <a:t> "Bağırmayın" yerine "Düşük sesle konuşun" gibi olumlu ifadeler kullanmak, öğrencilere ne yapmaları gerektiğini belirtir.</a:t>
            </a:r>
          </a:p>
          <a:p>
            <a:pPr lvl="1"/>
            <a:r>
              <a:rPr lang="tr-TR" b="1" dirty="0"/>
              <a:t>Öğrencilerin Katılımı Sağlanmalıdır:</a:t>
            </a:r>
            <a:r>
              <a:rPr lang="tr-TR" dirty="0"/>
              <a:t> Öğrenciler kuralların oluşturulmasına dahil edildiğinde, bu kurallara uyma ihtimalleri artar (</a:t>
            </a:r>
            <a:r>
              <a:rPr lang="tr-TR" dirty="0" err="1"/>
              <a:t>Levin</a:t>
            </a:r>
            <a:r>
              <a:rPr lang="tr-TR" dirty="0"/>
              <a:t> &amp; </a:t>
            </a:r>
            <a:r>
              <a:rPr lang="tr-TR" dirty="0" err="1"/>
              <a:t>Nolan</a:t>
            </a:r>
            <a:r>
              <a:rPr lang="tr-TR" dirty="0"/>
              <a:t>, 2014).</a:t>
            </a:r>
          </a:p>
          <a:p>
            <a:pPr marL="457200" lvl="1" indent="0">
              <a:buNone/>
            </a:pPr>
            <a:br>
              <a:rPr lang="tr-TR" dirty="0"/>
            </a:br>
            <a:r>
              <a:rPr lang="tr-TR" dirty="0"/>
              <a:t>Sınıf kurallarının etkili bir şekilde uygulanabilmesi için tutarlı olmak ve kuralların ihlali durumunda adil ve anında geri bildirim sağlamak önemlidir. Öğretmenler, öğrencilere kuralları hatırlatmalı ve beklenen davranışları modellemelidir (</a:t>
            </a:r>
            <a:r>
              <a:rPr lang="tr-TR" dirty="0" err="1"/>
              <a:t>Emmer</a:t>
            </a:r>
            <a:r>
              <a:rPr lang="tr-TR" dirty="0"/>
              <a:t> &amp; </a:t>
            </a:r>
            <a:r>
              <a:rPr lang="tr-TR" dirty="0" err="1"/>
              <a:t>Sabornie</a:t>
            </a:r>
            <a:r>
              <a:rPr lang="tr-TR" dirty="0"/>
              <a:t>, 2015).</a:t>
            </a:r>
          </a:p>
          <a:p>
            <a:endParaRPr lang="tr-TR" dirty="0"/>
          </a:p>
        </p:txBody>
      </p:sp>
    </p:spTree>
    <p:extLst>
      <p:ext uri="{BB962C8B-B14F-4D97-AF65-F5344CB8AC3E}">
        <p14:creationId xmlns:p14="http://schemas.microsoft.com/office/powerpoint/2010/main" val="13597394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A32420B-7D95-B543-BCC9-85E1B3FBA049}"/>
              </a:ext>
            </a:extLst>
          </p:cNvPr>
          <p:cNvSpPr>
            <a:spLocks noGrp="1"/>
          </p:cNvSpPr>
          <p:nvPr>
            <p:ph type="title"/>
          </p:nvPr>
        </p:nvSpPr>
        <p:spPr/>
        <p:txBody>
          <a:bodyPr/>
          <a:lstStyle/>
          <a:p>
            <a:r>
              <a:rPr lang="tr-TR" dirty="0"/>
              <a:t>Gordon’un “Kaybeden Yok” Yaklaşımı</a:t>
            </a:r>
          </a:p>
        </p:txBody>
      </p:sp>
      <p:sp>
        <p:nvSpPr>
          <p:cNvPr id="3" name="İçerik Yer Tutucusu 2">
            <a:extLst>
              <a:ext uri="{FF2B5EF4-FFF2-40B4-BE49-F238E27FC236}">
                <a16:creationId xmlns:a16="http://schemas.microsoft.com/office/drawing/2014/main" id="{44453646-968D-2F4D-BC06-947372884B52}"/>
              </a:ext>
            </a:extLst>
          </p:cNvPr>
          <p:cNvSpPr>
            <a:spLocks noGrp="1"/>
          </p:cNvSpPr>
          <p:nvPr>
            <p:ph idx="1"/>
          </p:nvPr>
        </p:nvSpPr>
        <p:spPr/>
        <p:txBody>
          <a:bodyPr>
            <a:normAutofit fontScale="92500" lnSpcReduction="10000"/>
          </a:bodyPr>
          <a:lstStyle/>
          <a:p>
            <a:r>
              <a:rPr lang="tr-TR" b="1" dirty="0"/>
              <a:t>Tanım ve Temel İlkeler:</a:t>
            </a:r>
            <a:br>
              <a:rPr lang="tr-TR" dirty="0"/>
            </a:br>
            <a:r>
              <a:rPr lang="tr-TR" dirty="0"/>
              <a:t>Thomas Gordon tarafından geliştirilen “Kaybeden Yok” yaklaşımı, çatışma çözümü ve sınıf yönetiminde her iki tarafın da ihtiyaçlarını karşılamayı amaçlayan bir modeldir. Bu yaklaşım, öğretmen ve öğrencilerin bir araya gelerek, her iki tarafın da kazançlı çıkacağı çözümler üretmesini hedefler (Gordon, 2003).</a:t>
            </a:r>
          </a:p>
          <a:p>
            <a:pPr marL="0" indent="0">
              <a:buNone/>
            </a:pPr>
            <a:r>
              <a:rPr lang="tr-TR" b="1" dirty="0"/>
              <a:t>Uygulama İlkeleri:</a:t>
            </a:r>
            <a:endParaRPr lang="tr-TR" dirty="0"/>
          </a:p>
          <a:p>
            <a:pPr lvl="1"/>
            <a:r>
              <a:rPr lang="tr-TR" b="1" dirty="0"/>
              <a:t>Aktif Dinleme:</a:t>
            </a:r>
            <a:r>
              <a:rPr lang="tr-TR" dirty="0"/>
              <a:t> Öğretmen, öğrenciyi gerçekten anlamak için aktif bir şekilde dinlemelidir. Bu, öğrencinin sorunlarını ve duygularını anlamayı ve empati kurmayı içerir.</a:t>
            </a:r>
          </a:p>
          <a:p>
            <a:pPr lvl="1"/>
            <a:r>
              <a:rPr lang="tr-TR" b="1" dirty="0"/>
              <a:t>Ben Mesajları:</a:t>
            </a:r>
            <a:r>
              <a:rPr lang="tr-TR" dirty="0"/>
              <a:t> Olumsuz davranışlar karşısında “sen” dili yerine, öğretmenin kendi duygularını ifade ettiği “ben” mesajları kullanması önerilir. Örneğin, “Sen çok gürültülüsün” yerine, “Bu ses seviyesi beni rahatsız ediyor” gibi ifadeler kullanmak.</a:t>
            </a:r>
          </a:p>
          <a:p>
            <a:pPr lvl="1"/>
            <a:r>
              <a:rPr lang="tr-TR" b="1" dirty="0"/>
              <a:t>İşbirlikçi Problem Çözme:</a:t>
            </a:r>
            <a:r>
              <a:rPr lang="tr-TR" dirty="0"/>
              <a:t> Sorunların çözümü için her iki tarafın da fikirlerini sunduğu ve karşılıklı olarak kabul edilebilir çözümler üretildiği bir süreçtir (Gordon, 2003).</a:t>
            </a:r>
          </a:p>
          <a:p>
            <a:endParaRPr lang="tr-TR" dirty="0"/>
          </a:p>
        </p:txBody>
      </p:sp>
    </p:spTree>
    <p:extLst>
      <p:ext uri="{BB962C8B-B14F-4D97-AF65-F5344CB8AC3E}">
        <p14:creationId xmlns:p14="http://schemas.microsoft.com/office/powerpoint/2010/main" val="31907453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1EFED3E-21DD-4E4F-8338-8B245BF68506}"/>
              </a:ext>
            </a:extLst>
          </p:cNvPr>
          <p:cNvSpPr>
            <a:spLocks noGrp="1"/>
          </p:cNvSpPr>
          <p:nvPr>
            <p:ph type="title"/>
          </p:nvPr>
        </p:nvSpPr>
        <p:spPr/>
        <p:txBody>
          <a:bodyPr/>
          <a:lstStyle/>
          <a:p>
            <a:r>
              <a:rPr lang="tr-TR" dirty="0"/>
              <a:t>Gordon’un “Kaybeden Yok” Yaklaşımı</a:t>
            </a:r>
          </a:p>
        </p:txBody>
      </p:sp>
      <p:sp>
        <p:nvSpPr>
          <p:cNvPr id="3" name="İçerik Yer Tutucusu 2">
            <a:extLst>
              <a:ext uri="{FF2B5EF4-FFF2-40B4-BE49-F238E27FC236}">
                <a16:creationId xmlns:a16="http://schemas.microsoft.com/office/drawing/2014/main" id="{886D7F8A-89A0-4041-90F5-1710D8E753B0}"/>
              </a:ext>
            </a:extLst>
          </p:cNvPr>
          <p:cNvSpPr>
            <a:spLocks noGrp="1"/>
          </p:cNvSpPr>
          <p:nvPr>
            <p:ph idx="1"/>
          </p:nvPr>
        </p:nvSpPr>
        <p:spPr/>
        <p:txBody>
          <a:bodyPr/>
          <a:lstStyle/>
          <a:p>
            <a:r>
              <a:rPr lang="tr-TR" b="1" dirty="0"/>
              <a:t>Örnek Uygulama:</a:t>
            </a:r>
            <a:br>
              <a:rPr lang="tr-TR" dirty="0"/>
            </a:br>
            <a:r>
              <a:rPr lang="tr-TR" dirty="0"/>
              <a:t>Öğretmen, öğrencilerin dikkatini çekmek için sürekli bağırmak yerine, sessiz bir şekilde öğrencilerin yanına yaklaşarak ve “Ben dikkatinizi çekmek için çok çaba harcamak zorunda kalıyorum, bu beni yoruyor” gibi ifadeler kullanarak, öğrencilerin davranışlarını yeniden gözden geçirmelerini sağlayabilir.</a:t>
            </a:r>
          </a:p>
        </p:txBody>
      </p:sp>
    </p:spTree>
    <p:extLst>
      <p:ext uri="{BB962C8B-B14F-4D97-AF65-F5344CB8AC3E}">
        <p14:creationId xmlns:p14="http://schemas.microsoft.com/office/powerpoint/2010/main" val="2437337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D6EA0CC-05B3-FD41-A1DF-80A7C38E8D78}"/>
              </a:ext>
            </a:extLst>
          </p:cNvPr>
          <p:cNvSpPr>
            <a:spLocks noGrp="1"/>
          </p:cNvSpPr>
          <p:nvPr>
            <p:ph type="title"/>
          </p:nvPr>
        </p:nvSpPr>
        <p:spPr/>
        <p:txBody>
          <a:bodyPr/>
          <a:lstStyle/>
          <a:p>
            <a:pPr algn="ctr"/>
            <a:r>
              <a:rPr lang="tr-TR" dirty="0"/>
              <a:t>Sınıfta Pozitif Davranışların Pekiştirilmesi</a:t>
            </a:r>
          </a:p>
        </p:txBody>
      </p:sp>
      <p:sp>
        <p:nvSpPr>
          <p:cNvPr id="3" name="İçerik Yer Tutucusu 2">
            <a:extLst>
              <a:ext uri="{FF2B5EF4-FFF2-40B4-BE49-F238E27FC236}">
                <a16:creationId xmlns:a16="http://schemas.microsoft.com/office/drawing/2014/main" id="{C72FAD1A-77C8-D44E-926B-CF792EAB2C89}"/>
              </a:ext>
            </a:extLst>
          </p:cNvPr>
          <p:cNvSpPr>
            <a:spLocks noGrp="1"/>
          </p:cNvSpPr>
          <p:nvPr>
            <p:ph idx="1"/>
          </p:nvPr>
        </p:nvSpPr>
        <p:spPr/>
        <p:txBody>
          <a:bodyPr/>
          <a:lstStyle/>
          <a:p>
            <a:pPr algn="ctr"/>
            <a:r>
              <a:rPr lang="tr-TR" dirty="0"/>
              <a:t>Pozitif davranışların pekiştirilmesi, istenilen davranışların sürekliliğini sağlamak için ödüllendirme ve teşvik etme yöntemlerinin kullanılmasıdır. Bu yaklaşım, öğrencilerin olumlu davranışlar sergileme olasılığını artırır ve sınıf ortamında olumlu bir atmosfer yaratır (</a:t>
            </a:r>
            <a:r>
              <a:rPr lang="tr-TR" dirty="0" err="1"/>
              <a:t>Simonsen</a:t>
            </a:r>
            <a:r>
              <a:rPr lang="tr-TR" dirty="0"/>
              <a:t>, </a:t>
            </a:r>
            <a:r>
              <a:rPr lang="tr-TR" dirty="0" err="1"/>
              <a:t>Fairbanks</a:t>
            </a:r>
            <a:r>
              <a:rPr lang="tr-TR" dirty="0"/>
              <a:t>, </a:t>
            </a:r>
            <a:r>
              <a:rPr lang="tr-TR" dirty="0" err="1"/>
              <a:t>Briesch</a:t>
            </a:r>
            <a:r>
              <a:rPr lang="tr-TR" dirty="0"/>
              <a:t>, </a:t>
            </a:r>
            <a:r>
              <a:rPr lang="tr-TR" dirty="0" err="1"/>
              <a:t>Myers</a:t>
            </a:r>
            <a:r>
              <a:rPr lang="tr-TR" dirty="0"/>
              <a:t>, &amp; </a:t>
            </a:r>
            <a:r>
              <a:rPr lang="tr-TR" dirty="0" err="1"/>
              <a:t>Sugai</a:t>
            </a:r>
            <a:r>
              <a:rPr lang="tr-TR" dirty="0"/>
              <a:t>, 2008).</a:t>
            </a:r>
          </a:p>
        </p:txBody>
      </p:sp>
    </p:spTree>
    <p:extLst>
      <p:ext uri="{BB962C8B-B14F-4D97-AF65-F5344CB8AC3E}">
        <p14:creationId xmlns:p14="http://schemas.microsoft.com/office/powerpoint/2010/main" val="38088840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DA37B38-CE88-584F-816D-F2B62DE50D26}"/>
              </a:ext>
            </a:extLst>
          </p:cNvPr>
          <p:cNvSpPr>
            <a:spLocks noGrp="1"/>
          </p:cNvSpPr>
          <p:nvPr>
            <p:ph type="title"/>
          </p:nvPr>
        </p:nvSpPr>
        <p:spPr/>
        <p:txBody>
          <a:bodyPr/>
          <a:lstStyle/>
          <a:p>
            <a:r>
              <a:rPr lang="tr-TR" dirty="0"/>
              <a:t>Sınıf Yönetiminde Gerçeklik Terapisi</a:t>
            </a:r>
          </a:p>
        </p:txBody>
      </p:sp>
      <p:sp>
        <p:nvSpPr>
          <p:cNvPr id="3" name="İçerik Yer Tutucusu 2">
            <a:extLst>
              <a:ext uri="{FF2B5EF4-FFF2-40B4-BE49-F238E27FC236}">
                <a16:creationId xmlns:a16="http://schemas.microsoft.com/office/drawing/2014/main" id="{F72A71F8-6B70-C34F-A143-3EC98A589434}"/>
              </a:ext>
            </a:extLst>
          </p:cNvPr>
          <p:cNvSpPr>
            <a:spLocks noGrp="1"/>
          </p:cNvSpPr>
          <p:nvPr>
            <p:ph idx="1"/>
          </p:nvPr>
        </p:nvSpPr>
        <p:spPr/>
        <p:txBody>
          <a:bodyPr>
            <a:normAutofit lnSpcReduction="10000"/>
          </a:bodyPr>
          <a:lstStyle/>
          <a:p>
            <a:pPr marL="0" indent="0">
              <a:buNone/>
            </a:pPr>
            <a:br>
              <a:rPr lang="tr-TR" dirty="0"/>
            </a:br>
            <a:r>
              <a:rPr lang="tr-TR" dirty="0"/>
              <a:t>Gerçeklik Terapisi, William </a:t>
            </a:r>
            <a:r>
              <a:rPr lang="tr-TR" dirty="0" err="1"/>
              <a:t>Glasser</a:t>
            </a:r>
            <a:r>
              <a:rPr lang="tr-TR" dirty="0"/>
              <a:t> tarafından geliştirilen bir psikoterapi modelidir ve sınıf yönetiminde de kullanılabilir. Bu model, öğrencilerin sorumlu seçimler yapmalarını ve kendi davranışlarını yönetmelerini teşvik eder. </a:t>
            </a:r>
            <a:r>
              <a:rPr lang="tr-TR" dirty="0" err="1"/>
              <a:t>Glasser'e</a:t>
            </a:r>
            <a:r>
              <a:rPr lang="tr-TR" dirty="0"/>
              <a:t> göre, öğrenciler kendi davranışlarının sonuçlarını anlamalı ve sorumluluk almalıdır (</a:t>
            </a:r>
            <a:r>
              <a:rPr lang="tr-TR" dirty="0" err="1"/>
              <a:t>Glasser</a:t>
            </a:r>
            <a:r>
              <a:rPr lang="tr-TR" dirty="0"/>
              <a:t>, 1998).</a:t>
            </a:r>
          </a:p>
          <a:p>
            <a:r>
              <a:rPr lang="tr-TR" b="1" dirty="0"/>
              <a:t>Uygulama İlkeleri:</a:t>
            </a:r>
            <a:endParaRPr lang="tr-TR" dirty="0"/>
          </a:p>
          <a:p>
            <a:pPr lvl="1"/>
            <a:r>
              <a:rPr lang="tr-TR" b="1" dirty="0"/>
              <a:t>Seçim ve Kontrol:</a:t>
            </a:r>
            <a:r>
              <a:rPr lang="tr-TR" dirty="0"/>
              <a:t> Öğrencilere, davranışları üzerinde seçim ve kontrol sağlamak. Öğrencilerin, davranışlarının sonuçlarını anlamalarına yardımcı olur.</a:t>
            </a:r>
          </a:p>
          <a:p>
            <a:pPr lvl="1"/>
            <a:r>
              <a:rPr lang="tr-TR" b="1" dirty="0"/>
              <a:t>Temel İhtiyaçlar:</a:t>
            </a:r>
            <a:r>
              <a:rPr lang="tr-TR" dirty="0"/>
              <a:t> Öğrencilerin temel ihtiyaçlarını (bağlanma, güç, özgürlük, eğlence) tanıyarak, bu ihtiyaçları karşılayacak sınıf içi etkinlikler planlamak.</a:t>
            </a:r>
          </a:p>
          <a:p>
            <a:pPr lvl="1"/>
            <a:r>
              <a:rPr lang="tr-TR" b="1" dirty="0"/>
              <a:t>Problemin Sahiplenilmesi:</a:t>
            </a:r>
            <a:r>
              <a:rPr lang="tr-TR" dirty="0"/>
              <a:t> Öğrencilerden kendi problemlerini çözmeleri beklenir. Öğretmen rehberlik eder, ancak problemi çözme sürecini öğrencinin sorumluluğuna bırakır.</a:t>
            </a:r>
          </a:p>
        </p:txBody>
      </p:sp>
    </p:spTree>
    <p:extLst>
      <p:ext uri="{BB962C8B-B14F-4D97-AF65-F5344CB8AC3E}">
        <p14:creationId xmlns:p14="http://schemas.microsoft.com/office/powerpoint/2010/main" val="1259667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B819A28-8CA0-D847-9686-A800BDD1B1C0}"/>
              </a:ext>
            </a:extLst>
          </p:cNvPr>
          <p:cNvSpPr>
            <a:spLocks noGrp="1"/>
          </p:cNvSpPr>
          <p:nvPr>
            <p:ph type="title"/>
          </p:nvPr>
        </p:nvSpPr>
        <p:spPr/>
        <p:txBody>
          <a:bodyPr/>
          <a:lstStyle/>
          <a:p>
            <a:r>
              <a:rPr lang="tr-TR" dirty="0"/>
              <a:t>Sınıf Yönetiminde Gerçeklik Terapisi</a:t>
            </a:r>
          </a:p>
        </p:txBody>
      </p:sp>
      <p:sp>
        <p:nvSpPr>
          <p:cNvPr id="3" name="İçerik Yer Tutucusu 2">
            <a:extLst>
              <a:ext uri="{FF2B5EF4-FFF2-40B4-BE49-F238E27FC236}">
                <a16:creationId xmlns:a16="http://schemas.microsoft.com/office/drawing/2014/main" id="{DB2A61E3-40A1-BE44-B855-C74B01A3C60C}"/>
              </a:ext>
            </a:extLst>
          </p:cNvPr>
          <p:cNvSpPr>
            <a:spLocks noGrp="1"/>
          </p:cNvSpPr>
          <p:nvPr>
            <p:ph idx="1"/>
          </p:nvPr>
        </p:nvSpPr>
        <p:spPr/>
        <p:txBody>
          <a:bodyPr/>
          <a:lstStyle/>
          <a:p>
            <a:r>
              <a:rPr lang="tr-TR" b="1" dirty="0"/>
              <a:t>Örnek Uygulama:</a:t>
            </a:r>
            <a:br>
              <a:rPr lang="tr-TR" dirty="0"/>
            </a:br>
            <a:r>
              <a:rPr lang="tr-TR" dirty="0"/>
              <a:t>Bir öğrenci, derste sürekli konuşuyorsa, öğretmen öğrenciye "Bu konuşmanın sınıf ortamını nasıl etkilediğini düşünüyorsun? Ne tür bir çözüm bulabiliriz?" gibi sorular sorarak, öğrencinin durumu fark etmesini ve sorumluluk almasını sağlayabilir.</a:t>
            </a:r>
          </a:p>
          <a:p>
            <a:pPr marL="0" indent="0">
              <a:buNone/>
            </a:pPr>
            <a:endParaRPr lang="tr-TR" dirty="0"/>
          </a:p>
        </p:txBody>
      </p:sp>
    </p:spTree>
    <p:extLst>
      <p:ext uri="{BB962C8B-B14F-4D97-AF65-F5344CB8AC3E}">
        <p14:creationId xmlns:p14="http://schemas.microsoft.com/office/powerpoint/2010/main" val="19053116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284A29D-6A79-4941-A56D-01962D7767BD}"/>
              </a:ext>
            </a:extLst>
          </p:cNvPr>
          <p:cNvSpPr>
            <a:spLocks noGrp="1"/>
          </p:cNvSpPr>
          <p:nvPr>
            <p:ph type="title"/>
          </p:nvPr>
        </p:nvSpPr>
        <p:spPr/>
        <p:txBody>
          <a:bodyPr/>
          <a:lstStyle/>
          <a:p>
            <a:r>
              <a:rPr lang="tr-TR" dirty="0"/>
              <a:t>Sosyal Disiplin Modeli</a:t>
            </a:r>
          </a:p>
        </p:txBody>
      </p:sp>
      <p:sp>
        <p:nvSpPr>
          <p:cNvPr id="3" name="İçerik Yer Tutucusu 2">
            <a:extLst>
              <a:ext uri="{FF2B5EF4-FFF2-40B4-BE49-F238E27FC236}">
                <a16:creationId xmlns:a16="http://schemas.microsoft.com/office/drawing/2014/main" id="{C8AFBE6A-D66E-FA4E-BC83-52E9CBE95396}"/>
              </a:ext>
            </a:extLst>
          </p:cNvPr>
          <p:cNvSpPr>
            <a:spLocks noGrp="1"/>
          </p:cNvSpPr>
          <p:nvPr>
            <p:ph idx="1"/>
          </p:nvPr>
        </p:nvSpPr>
        <p:spPr/>
        <p:txBody>
          <a:bodyPr>
            <a:normAutofit/>
          </a:bodyPr>
          <a:lstStyle/>
          <a:p>
            <a:pPr marL="0" indent="0">
              <a:buNone/>
            </a:pPr>
            <a:r>
              <a:rPr lang="tr-TR" dirty="0"/>
              <a:t>Sosyal Disiplin Modeli, </a:t>
            </a:r>
            <a:r>
              <a:rPr lang="tr-TR" dirty="0" err="1"/>
              <a:t>Rudolf</a:t>
            </a:r>
            <a:r>
              <a:rPr lang="tr-TR" dirty="0"/>
              <a:t> </a:t>
            </a:r>
            <a:r>
              <a:rPr lang="tr-TR" dirty="0" err="1"/>
              <a:t>Dreikurs</a:t>
            </a:r>
            <a:r>
              <a:rPr lang="tr-TR" dirty="0"/>
              <a:t> tarafından geliştirilen ve öğrencilerin davranışlarının sosyal bir bağlamda anlaşılması gerektiğini vurgulayan bir yaklaşımdır. Bu modele göre, öğrenciler uygun davranışları sosyal olarak öğrenir ve geliştirirler (</a:t>
            </a:r>
            <a:r>
              <a:rPr lang="tr-TR" dirty="0" err="1"/>
              <a:t>Dreikurs</a:t>
            </a:r>
            <a:r>
              <a:rPr lang="tr-TR" dirty="0"/>
              <a:t>, </a:t>
            </a:r>
            <a:r>
              <a:rPr lang="tr-TR" dirty="0" err="1"/>
              <a:t>Grunwald</a:t>
            </a:r>
            <a:r>
              <a:rPr lang="tr-TR" dirty="0"/>
              <a:t>, &amp; </a:t>
            </a:r>
            <a:r>
              <a:rPr lang="tr-TR" dirty="0" err="1"/>
              <a:t>Pepper</a:t>
            </a:r>
            <a:r>
              <a:rPr lang="tr-TR" dirty="0"/>
              <a:t>, 1998).</a:t>
            </a:r>
          </a:p>
          <a:p>
            <a:r>
              <a:rPr lang="tr-TR" b="1" dirty="0"/>
              <a:t>Uygulama İlkeleri:</a:t>
            </a:r>
            <a:endParaRPr lang="tr-TR" dirty="0"/>
          </a:p>
          <a:p>
            <a:pPr lvl="1"/>
            <a:r>
              <a:rPr lang="tr-TR" b="1" dirty="0"/>
              <a:t>Öğrenci Katılımı:</a:t>
            </a:r>
            <a:r>
              <a:rPr lang="tr-TR" dirty="0"/>
              <a:t> Öğrencilerin sınıf kurallarını belirleme ve düzenleme sürecine aktif katılım sağlaması.</a:t>
            </a:r>
          </a:p>
          <a:p>
            <a:pPr lvl="1"/>
            <a:r>
              <a:rPr lang="tr-TR" b="1" dirty="0"/>
              <a:t>Mantıksal Sonuçlar:</a:t>
            </a:r>
            <a:r>
              <a:rPr lang="tr-TR" dirty="0"/>
              <a:t> İstenmeyen davranışlara mantıklı ve önceden belirlenmiş sonuçlar uygulanır. Bu, cezalandırmadan ziyade davranışın sonuçlarını öğrenmeyi teşvik eder.</a:t>
            </a:r>
          </a:p>
          <a:p>
            <a:pPr lvl="1"/>
            <a:r>
              <a:rPr lang="tr-TR" b="1" dirty="0"/>
              <a:t>Teşvik ve Destek:</a:t>
            </a:r>
            <a:r>
              <a:rPr lang="tr-TR" dirty="0"/>
              <a:t> Öğrencilerin olumlu davranışları teşvik edilerek, başarıları takdir edilir ve sosyal bağlılıkları güçlendirilir.</a:t>
            </a:r>
          </a:p>
          <a:p>
            <a:endParaRPr lang="tr-TR" dirty="0"/>
          </a:p>
        </p:txBody>
      </p:sp>
    </p:spTree>
    <p:extLst>
      <p:ext uri="{BB962C8B-B14F-4D97-AF65-F5344CB8AC3E}">
        <p14:creationId xmlns:p14="http://schemas.microsoft.com/office/powerpoint/2010/main" val="2662967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AACAED8-FF7D-894D-8E62-9A8DEC0557CC}"/>
              </a:ext>
            </a:extLst>
          </p:cNvPr>
          <p:cNvSpPr>
            <a:spLocks noGrp="1"/>
          </p:cNvSpPr>
          <p:nvPr>
            <p:ph type="title"/>
          </p:nvPr>
        </p:nvSpPr>
        <p:spPr/>
        <p:txBody>
          <a:bodyPr/>
          <a:lstStyle/>
          <a:p>
            <a:r>
              <a:rPr lang="tr-TR" dirty="0"/>
              <a:t>Sosyal Disiplin Modeli</a:t>
            </a:r>
          </a:p>
        </p:txBody>
      </p:sp>
      <p:sp>
        <p:nvSpPr>
          <p:cNvPr id="3" name="İçerik Yer Tutucusu 2">
            <a:extLst>
              <a:ext uri="{FF2B5EF4-FFF2-40B4-BE49-F238E27FC236}">
                <a16:creationId xmlns:a16="http://schemas.microsoft.com/office/drawing/2014/main" id="{1EB22043-9394-6846-97C8-CEFABDD93448}"/>
              </a:ext>
            </a:extLst>
          </p:cNvPr>
          <p:cNvSpPr>
            <a:spLocks noGrp="1"/>
          </p:cNvSpPr>
          <p:nvPr>
            <p:ph idx="1"/>
          </p:nvPr>
        </p:nvSpPr>
        <p:spPr/>
        <p:txBody>
          <a:bodyPr/>
          <a:lstStyle/>
          <a:p>
            <a:r>
              <a:rPr lang="tr-TR" b="1" dirty="0"/>
              <a:t>Örnek Uygulama:</a:t>
            </a:r>
            <a:br>
              <a:rPr lang="tr-TR" dirty="0"/>
            </a:br>
            <a:r>
              <a:rPr lang="tr-TR" dirty="0"/>
              <a:t>Öğretmen, öğrencilerin sınıfta sürekli olarak izinsiz konuştuğunu fark ederse, bu durumu öğrencilerle birlikte tartışarak, izinsiz konuşmanın sonuçlarını belirleyebilir. Örneğin, izinsiz konuşan öğrencinin bir sonraki derste bir sunum yapması gerekebilir.</a:t>
            </a:r>
          </a:p>
        </p:txBody>
      </p:sp>
    </p:spTree>
    <p:extLst>
      <p:ext uri="{BB962C8B-B14F-4D97-AF65-F5344CB8AC3E}">
        <p14:creationId xmlns:p14="http://schemas.microsoft.com/office/powerpoint/2010/main" val="1616308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34A209D-4E22-EE47-9177-973330EDF2C9}"/>
              </a:ext>
            </a:extLst>
          </p:cNvPr>
          <p:cNvSpPr>
            <a:spLocks noGrp="1"/>
          </p:cNvSpPr>
          <p:nvPr>
            <p:ph type="title"/>
          </p:nvPr>
        </p:nvSpPr>
        <p:spPr/>
        <p:txBody>
          <a:bodyPr/>
          <a:lstStyle/>
          <a:p>
            <a:r>
              <a:rPr lang="tr-TR" dirty="0"/>
              <a:t>Atılgan Disiplin Modeli </a:t>
            </a:r>
          </a:p>
        </p:txBody>
      </p:sp>
      <p:sp>
        <p:nvSpPr>
          <p:cNvPr id="3" name="İçerik Yer Tutucusu 2">
            <a:extLst>
              <a:ext uri="{FF2B5EF4-FFF2-40B4-BE49-F238E27FC236}">
                <a16:creationId xmlns:a16="http://schemas.microsoft.com/office/drawing/2014/main" id="{835C37A4-CF28-7449-99F1-4CF9E49A085F}"/>
              </a:ext>
            </a:extLst>
          </p:cNvPr>
          <p:cNvSpPr>
            <a:spLocks noGrp="1"/>
          </p:cNvSpPr>
          <p:nvPr>
            <p:ph idx="1"/>
          </p:nvPr>
        </p:nvSpPr>
        <p:spPr/>
        <p:txBody>
          <a:bodyPr>
            <a:normAutofit/>
          </a:bodyPr>
          <a:lstStyle/>
          <a:p>
            <a:pPr marL="0" indent="0">
              <a:buNone/>
            </a:pPr>
            <a:r>
              <a:rPr lang="tr-TR" dirty="0"/>
              <a:t>Atılgan Disiplin Modeli, öğretmenlerin otoriter olmadan, açık, kararlı ve saygılı bir şekilde sınıfı yönetmelerini sağlayan bir disiplindir. Bu model, öğrencilerin özgüvenlerini destekleyerek, onların olumlu davranış geliştirmelerini amaçlar (Canter &amp; Canter, 2001).</a:t>
            </a:r>
          </a:p>
          <a:p>
            <a:r>
              <a:rPr lang="tr-TR" b="1" dirty="0"/>
              <a:t>Uygulama İlkeleri:</a:t>
            </a:r>
            <a:endParaRPr lang="tr-TR" dirty="0"/>
          </a:p>
          <a:p>
            <a:pPr lvl="1"/>
            <a:r>
              <a:rPr lang="tr-TR" b="1" dirty="0"/>
              <a:t>Açık ve Kararlı Mesajlar:</a:t>
            </a:r>
            <a:r>
              <a:rPr lang="tr-TR" dirty="0"/>
              <a:t> Öğretmenler, öğrencilere neyin beklendiğini açık bir şekilde ifade eder ve kuralların ihlal edilmesi durumunda uygulanacak sonuçları kararlılıkla belirtir.</a:t>
            </a:r>
          </a:p>
          <a:p>
            <a:pPr lvl="1"/>
            <a:r>
              <a:rPr lang="tr-TR" b="1" dirty="0"/>
              <a:t>Pozitif İletişim:</a:t>
            </a:r>
            <a:r>
              <a:rPr lang="tr-TR" dirty="0"/>
              <a:t> Olumsuz davranışlara odaklanmak yerine, öğrencilerin olumlu davranışlarını öne çıkararak cesaretlendirmek.</a:t>
            </a:r>
          </a:p>
          <a:p>
            <a:pPr lvl="1"/>
            <a:r>
              <a:rPr lang="tr-TR" b="1" dirty="0"/>
              <a:t>Davranışsal Sınırlar:</a:t>
            </a:r>
            <a:r>
              <a:rPr lang="tr-TR" dirty="0"/>
              <a:t> Net davranışsal sınırların belirlenmesi ve bu sınırların ihlali durumunda tutarlı geri bildirimde bulunulması.</a:t>
            </a:r>
          </a:p>
        </p:txBody>
      </p:sp>
    </p:spTree>
    <p:extLst>
      <p:ext uri="{BB962C8B-B14F-4D97-AF65-F5344CB8AC3E}">
        <p14:creationId xmlns:p14="http://schemas.microsoft.com/office/powerpoint/2010/main" val="32297715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E9C27BE-9520-C94A-9F9E-082F31C9BDA9}"/>
              </a:ext>
            </a:extLst>
          </p:cNvPr>
          <p:cNvSpPr>
            <a:spLocks noGrp="1"/>
          </p:cNvSpPr>
          <p:nvPr>
            <p:ph type="title"/>
          </p:nvPr>
        </p:nvSpPr>
        <p:spPr/>
        <p:txBody>
          <a:bodyPr/>
          <a:lstStyle/>
          <a:p>
            <a:r>
              <a:rPr lang="tr-TR" dirty="0"/>
              <a:t>Atılgan Disiplin Modeli </a:t>
            </a:r>
          </a:p>
        </p:txBody>
      </p:sp>
      <p:sp>
        <p:nvSpPr>
          <p:cNvPr id="3" name="İçerik Yer Tutucusu 2">
            <a:extLst>
              <a:ext uri="{FF2B5EF4-FFF2-40B4-BE49-F238E27FC236}">
                <a16:creationId xmlns:a16="http://schemas.microsoft.com/office/drawing/2014/main" id="{459A9CB1-4E96-EE4B-B1E8-40B36FCBEF09}"/>
              </a:ext>
            </a:extLst>
          </p:cNvPr>
          <p:cNvSpPr>
            <a:spLocks noGrp="1"/>
          </p:cNvSpPr>
          <p:nvPr>
            <p:ph idx="1"/>
          </p:nvPr>
        </p:nvSpPr>
        <p:spPr/>
        <p:txBody>
          <a:bodyPr/>
          <a:lstStyle/>
          <a:p>
            <a:r>
              <a:rPr lang="tr-TR" b="1" dirty="0"/>
              <a:t>Örnek Uygulama:</a:t>
            </a:r>
            <a:br>
              <a:rPr lang="tr-TR" dirty="0"/>
            </a:br>
            <a:r>
              <a:rPr lang="tr-TR" dirty="0"/>
              <a:t>Bir öğrenci sürekli olarak derste konuşuyor ve diğer öğrencilerin dikkatini dağıtıyorsa, öğretmen "Bu davranış, sınıfın dikkatini dağıtıyor. Eğer bu davranış devam ederse, dersten sonra seninle bu konuda konuşmamız gerekecek" gibi kararlı ve açık bir mesaj verebilir.</a:t>
            </a:r>
          </a:p>
        </p:txBody>
      </p:sp>
    </p:spTree>
    <p:extLst>
      <p:ext uri="{BB962C8B-B14F-4D97-AF65-F5344CB8AC3E}">
        <p14:creationId xmlns:p14="http://schemas.microsoft.com/office/powerpoint/2010/main" val="113611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A4B5FD0-763B-5C47-BCD1-A02B5B04B031}"/>
              </a:ext>
            </a:extLst>
          </p:cNvPr>
          <p:cNvSpPr>
            <a:spLocks noGrp="1"/>
          </p:cNvSpPr>
          <p:nvPr>
            <p:ph type="title"/>
          </p:nvPr>
        </p:nvSpPr>
        <p:spPr/>
        <p:txBody>
          <a:bodyPr/>
          <a:lstStyle/>
          <a:p>
            <a:pPr algn="ctr"/>
            <a:r>
              <a:rPr lang="tr-TR" dirty="0" err="1"/>
              <a:t>Empatik</a:t>
            </a:r>
            <a:r>
              <a:rPr lang="tr-TR" dirty="0"/>
              <a:t> yönelim</a:t>
            </a:r>
          </a:p>
        </p:txBody>
      </p:sp>
      <p:graphicFrame>
        <p:nvGraphicFramePr>
          <p:cNvPr id="6" name="Tablo 6">
            <a:extLst>
              <a:ext uri="{FF2B5EF4-FFF2-40B4-BE49-F238E27FC236}">
                <a16:creationId xmlns:a16="http://schemas.microsoft.com/office/drawing/2014/main" id="{706E6153-8EAC-4C4E-955D-8AAC1A038BC5}"/>
              </a:ext>
            </a:extLst>
          </p:cNvPr>
          <p:cNvGraphicFramePr>
            <a:graphicFrameLocks noGrp="1"/>
          </p:cNvGraphicFramePr>
          <p:nvPr>
            <p:ph idx="1"/>
            <p:extLst/>
          </p:nvPr>
        </p:nvGraphicFramePr>
        <p:xfrm>
          <a:off x="2230438" y="2638425"/>
          <a:ext cx="7731125" cy="640080"/>
        </p:xfrm>
        <a:graphic>
          <a:graphicData uri="http://schemas.openxmlformats.org/drawingml/2006/table">
            <a:tbl>
              <a:tblPr firstRow="1" bandRow="1">
                <a:tableStyleId>{5C22544A-7EE6-4342-B048-85BDC9FD1C3A}</a:tableStyleId>
              </a:tblPr>
              <a:tblGrid>
                <a:gridCol w="7731125">
                  <a:extLst>
                    <a:ext uri="{9D8B030D-6E8A-4147-A177-3AD203B41FA5}">
                      <a16:colId xmlns:a16="http://schemas.microsoft.com/office/drawing/2014/main" val="567438043"/>
                    </a:ext>
                  </a:extLst>
                </a:gridCol>
              </a:tblGrid>
              <a:tr h="370840">
                <a:tc>
                  <a:txBody>
                    <a:bodyPr/>
                    <a:lstStyle/>
                    <a:p>
                      <a:pPr algn="ctr"/>
                      <a:r>
                        <a:rPr lang="tr-TR" dirty="0"/>
                        <a:t>Empati nedir?</a:t>
                      </a:r>
                    </a:p>
                    <a:p>
                      <a:endParaRPr lang="tr-TR" dirty="0"/>
                    </a:p>
                  </a:txBody>
                  <a:tcPr/>
                </a:tc>
                <a:extLst>
                  <a:ext uri="{0D108BD9-81ED-4DB2-BD59-A6C34878D82A}">
                    <a16:rowId xmlns:a16="http://schemas.microsoft.com/office/drawing/2014/main" val="1996628833"/>
                  </a:ext>
                </a:extLst>
              </a:tr>
            </a:tbl>
          </a:graphicData>
        </a:graphic>
      </p:graphicFrame>
      <p:cxnSp>
        <p:nvCxnSpPr>
          <p:cNvPr id="5" name="Düz Ok Bağlayıcısı 4">
            <a:extLst>
              <a:ext uri="{FF2B5EF4-FFF2-40B4-BE49-F238E27FC236}">
                <a16:creationId xmlns:a16="http://schemas.microsoft.com/office/drawing/2014/main" id="{2EE37BED-8D23-C444-A67C-1E25152521A5}"/>
              </a:ext>
            </a:extLst>
          </p:cNvPr>
          <p:cNvCxnSpPr/>
          <p:nvPr/>
        </p:nvCxnSpPr>
        <p:spPr>
          <a:xfrm>
            <a:off x="3959157" y="3249038"/>
            <a:ext cx="6225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7" name="Tablo 6">
            <a:extLst>
              <a:ext uri="{FF2B5EF4-FFF2-40B4-BE49-F238E27FC236}">
                <a16:creationId xmlns:a16="http://schemas.microsoft.com/office/drawing/2014/main" id="{097BCC59-479E-634D-8830-A2181AE21FD0}"/>
              </a:ext>
            </a:extLst>
          </p:cNvPr>
          <p:cNvGraphicFramePr>
            <a:graphicFrameLocks/>
          </p:cNvGraphicFramePr>
          <p:nvPr>
            <p:extLst/>
          </p:nvPr>
        </p:nvGraphicFramePr>
        <p:xfrm>
          <a:off x="2229739" y="3539612"/>
          <a:ext cx="7731125" cy="640080"/>
        </p:xfrm>
        <a:graphic>
          <a:graphicData uri="http://schemas.openxmlformats.org/drawingml/2006/table">
            <a:tbl>
              <a:tblPr firstRow="1" bandRow="1">
                <a:tableStyleId>{5C22544A-7EE6-4342-B048-85BDC9FD1C3A}</a:tableStyleId>
              </a:tblPr>
              <a:tblGrid>
                <a:gridCol w="7731125">
                  <a:extLst>
                    <a:ext uri="{9D8B030D-6E8A-4147-A177-3AD203B41FA5}">
                      <a16:colId xmlns:a16="http://schemas.microsoft.com/office/drawing/2014/main" val="567438043"/>
                    </a:ext>
                  </a:extLst>
                </a:gridCol>
              </a:tblGrid>
              <a:tr h="0">
                <a:tc>
                  <a:txBody>
                    <a:bodyPr/>
                    <a:lstStyle/>
                    <a:p>
                      <a:pPr marL="0" indent="0" algn="ctr">
                        <a:buNone/>
                      </a:pPr>
                      <a:r>
                        <a:rPr lang="tr-TR" dirty="0"/>
                        <a:t>Duygusunu anla              Ona ifade et</a:t>
                      </a:r>
                    </a:p>
                    <a:p>
                      <a:endParaRPr lang="tr-TR" dirty="0"/>
                    </a:p>
                  </a:txBody>
                  <a:tcPr/>
                </a:tc>
                <a:extLst>
                  <a:ext uri="{0D108BD9-81ED-4DB2-BD59-A6C34878D82A}">
                    <a16:rowId xmlns:a16="http://schemas.microsoft.com/office/drawing/2014/main" val="1996628833"/>
                  </a:ext>
                </a:extLst>
              </a:tr>
            </a:tbl>
          </a:graphicData>
        </a:graphic>
      </p:graphicFrame>
      <p:cxnSp>
        <p:nvCxnSpPr>
          <p:cNvPr id="9" name="Düz Ok Bağlayıcısı 8">
            <a:extLst>
              <a:ext uri="{FF2B5EF4-FFF2-40B4-BE49-F238E27FC236}">
                <a16:creationId xmlns:a16="http://schemas.microsoft.com/office/drawing/2014/main" id="{434F7AEA-75A1-5E4B-88FD-A14E667634FB}"/>
              </a:ext>
            </a:extLst>
          </p:cNvPr>
          <p:cNvCxnSpPr/>
          <p:nvPr/>
        </p:nvCxnSpPr>
        <p:spPr>
          <a:xfrm>
            <a:off x="6027460" y="3753790"/>
            <a:ext cx="58332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8" name="İçerik Yer Tutucusu 4">
            <a:extLst>
              <a:ext uri="{FF2B5EF4-FFF2-40B4-BE49-F238E27FC236}">
                <a16:creationId xmlns:a16="http://schemas.microsoft.com/office/drawing/2014/main" id="{8B0521D6-9EB8-9845-AB7A-7C4BA9CD6F80}"/>
              </a:ext>
            </a:extLst>
          </p:cNvPr>
          <p:cNvPicPr>
            <a:picLocks noChangeAspect="1"/>
          </p:cNvPicPr>
          <p:nvPr/>
        </p:nvPicPr>
        <p:blipFill>
          <a:blip r:embed="rId2"/>
          <a:stretch>
            <a:fillRect/>
          </a:stretch>
        </p:blipFill>
        <p:spPr>
          <a:xfrm>
            <a:off x="3959157" y="4499292"/>
            <a:ext cx="3933404" cy="1926415"/>
          </a:xfrm>
          <a:prstGeom prst="rect">
            <a:avLst/>
          </a:prstGeom>
          <a:effectLst>
            <a:outerShdw blurRad="50800" dir="14400000">
              <a:srgbClr val="000000">
                <a:alpha val="40000"/>
              </a:srgbClr>
            </a:outerShdw>
          </a:effectLst>
        </p:spPr>
      </p:pic>
    </p:spTree>
    <p:extLst>
      <p:ext uri="{BB962C8B-B14F-4D97-AF65-F5344CB8AC3E}">
        <p14:creationId xmlns:p14="http://schemas.microsoft.com/office/powerpoint/2010/main" val="11703195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E4666B-1E82-E64B-8279-DBE100537BFF}"/>
              </a:ext>
            </a:extLst>
          </p:cNvPr>
          <p:cNvSpPr>
            <a:spLocks noGrp="1"/>
          </p:cNvSpPr>
          <p:nvPr>
            <p:ph type="title"/>
          </p:nvPr>
        </p:nvSpPr>
        <p:spPr/>
        <p:txBody>
          <a:bodyPr/>
          <a:lstStyle/>
          <a:p>
            <a:r>
              <a:rPr lang="tr-TR" dirty="0" err="1"/>
              <a:t>Adlerıan</a:t>
            </a:r>
            <a:r>
              <a:rPr lang="tr-TR" dirty="0"/>
              <a:t> tarz</a:t>
            </a:r>
          </a:p>
        </p:txBody>
      </p:sp>
      <p:graphicFrame>
        <p:nvGraphicFramePr>
          <p:cNvPr id="4" name="Tablo 4">
            <a:extLst>
              <a:ext uri="{FF2B5EF4-FFF2-40B4-BE49-F238E27FC236}">
                <a16:creationId xmlns:a16="http://schemas.microsoft.com/office/drawing/2014/main" id="{D6946300-3525-2D4A-A78C-CCB06C2D3CAE}"/>
              </a:ext>
            </a:extLst>
          </p:cNvPr>
          <p:cNvGraphicFramePr>
            <a:graphicFrameLocks noGrp="1"/>
          </p:cNvGraphicFramePr>
          <p:nvPr>
            <p:ph idx="1"/>
            <p:extLst/>
          </p:nvPr>
        </p:nvGraphicFramePr>
        <p:xfrm>
          <a:off x="2229738" y="3472435"/>
          <a:ext cx="7731125" cy="2011680"/>
        </p:xfrm>
        <a:graphic>
          <a:graphicData uri="http://schemas.openxmlformats.org/drawingml/2006/table">
            <a:tbl>
              <a:tblPr firstRow="1" bandRow="1">
                <a:tableStyleId>{5C22544A-7EE6-4342-B048-85BDC9FD1C3A}</a:tableStyleId>
              </a:tblPr>
              <a:tblGrid>
                <a:gridCol w="7731125">
                  <a:extLst>
                    <a:ext uri="{9D8B030D-6E8A-4147-A177-3AD203B41FA5}">
                      <a16:colId xmlns:a16="http://schemas.microsoft.com/office/drawing/2014/main" val="2204335704"/>
                    </a:ext>
                  </a:extLst>
                </a:gridCol>
              </a:tblGrid>
              <a:tr h="370840">
                <a:tc>
                  <a:txBody>
                    <a:bodyPr/>
                    <a:lstStyle/>
                    <a:p>
                      <a:pPr marL="342900" indent="-342900" algn="ctr">
                        <a:lnSpc>
                          <a:spcPct val="150000"/>
                        </a:lnSpc>
                        <a:buFont typeface="Arial" panose="020B0604020202020204" pitchFamily="34" charset="0"/>
                        <a:buChar char="•"/>
                      </a:pPr>
                      <a:r>
                        <a:rPr lang="tr-TR" dirty="0"/>
                        <a:t>Dikkat – İlgi çekme</a:t>
                      </a:r>
                    </a:p>
                    <a:p>
                      <a:pPr marL="285750" indent="-285750" algn="ctr">
                        <a:lnSpc>
                          <a:spcPct val="150000"/>
                        </a:lnSpc>
                        <a:buFont typeface="Arial" panose="020B0604020202020204" pitchFamily="34" charset="0"/>
                        <a:buChar char="•"/>
                      </a:pPr>
                      <a:r>
                        <a:rPr lang="tr-TR" dirty="0"/>
                        <a:t>Güç arama</a:t>
                      </a:r>
                    </a:p>
                    <a:p>
                      <a:pPr marL="285750" indent="-285750" algn="ctr">
                        <a:lnSpc>
                          <a:spcPct val="150000"/>
                        </a:lnSpc>
                        <a:buFont typeface="Arial" panose="020B0604020202020204" pitchFamily="34" charset="0"/>
                        <a:buChar char="•"/>
                      </a:pPr>
                      <a:r>
                        <a:rPr lang="tr-TR" dirty="0"/>
                        <a:t>Öç alma</a:t>
                      </a:r>
                    </a:p>
                    <a:p>
                      <a:pPr marL="285750" indent="-285750" algn="ctr">
                        <a:lnSpc>
                          <a:spcPct val="150000"/>
                        </a:lnSpc>
                        <a:buFont typeface="Arial" panose="020B0604020202020204" pitchFamily="34" charset="0"/>
                        <a:buChar char="•"/>
                      </a:pPr>
                      <a:r>
                        <a:rPr lang="tr-TR" dirty="0"/>
                        <a:t>Yetersizlik </a:t>
                      </a:r>
                    </a:p>
                    <a:p>
                      <a:pPr algn="ctr"/>
                      <a:endParaRPr lang="tr-TR" dirty="0"/>
                    </a:p>
                  </a:txBody>
                  <a:tcPr anchor="ctr"/>
                </a:tc>
                <a:extLst>
                  <a:ext uri="{0D108BD9-81ED-4DB2-BD59-A6C34878D82A}">
                    <a16:rowId xmlns:a16="http://schemas.microsoft.com/office/drawing/2014/main" val="501481654"/>
                  </a:ext>
                </a:extLst>
              </a:tr>
            </a:tbl>
          </a:graphicData>
        </a:graphic>
      </p:graphicFrame>
      <p:graphicFrame>
        <p:nvGraphicFramePr>
          <p:cNvPr id="5" name="Tablo 4">
            <a:extLst>
              <a:ext uri="{FF2B5EF4-FFF2-40B4-BE49-F238E27FC236}">
                <a16:creationId xmlns:a16="http://schemas.microsoft.com/office/drawing/2014/main" id="{AADDC0D1-FEEF-004A-AB72-9336D569F546}"/>
              </a:ext>
            </a:extLst>
          </p:cNvPr>
          <p:cNvGraphicFramePr>
            <a:graphicFrameLocks/>
          </p:cNvGraphicFramePr>
          <p:nvPr>
            <p:extLst/>
          </p:nvPr>
        </p:nvGraphicFramePr>
        <p:xfrm>
          <a:off x="2229739" y="2420366"/>
          <a:ext cx="7731125" cy="370840"/>
        </p:xfrm>
        <a:graphic>
          <a:graphicData uri="http://schemas.openxmlformats.org/drawingml/2006/table">
            <a:tbl>
              <a:tblPr firstRow="1" bandRow="1">
                <a:tableStyleId>{5C22544A-7EE6-4342-B048-85BDC9FD1C3A}</a:tableStyleId>
              </a:tblPr>
              <a:tblGrid>
                <a:gridCol w="7731125">
                  <a:extLst>
                    <a:ext uri="{9D8B030D-6E8A-4147-A177-3AD203B41FA5}">
                      <a16:colId xmlns:a16="http://schemas.microsoft.com/office/drawing/2014/main" val="2204335704"/>
                    </a:ext>
                  </a:extLst>
                </a:gridCol>
              </a:tblGrid>
              <a:tr h="370840">
                <a:tc>
                  <a:txBody>
                    <a:bodyPr/>
                    <a:lstStyle/>
                    <a:p>
                      <a:pPr algn="ctr"/>
                      <a:r>
                        <a:rPr lang="tr-TR" dirty="0"/>
                        <a:t>Çocuklarda 4 yönelim</a:t>
                      </a:r>
                    </a:p>
                  </a:txBody>
                  <a:tcPr/>
                </a:tc>
                <a:extLst>
                  <a:ext uri="{0D108BD9-81ED-4DB2-BD59-A6C34878D82A}">
                    <a16:rowId xmlns:a16="http://schemas.microsoft.com/office/drawing/2014/main" val="501481654"/>
                  </a:ext>
                </a:extLst>
              </a:tr>
            </a:tbl>
          </a:graphicData>
        </a:graphic>
      </p:graphicFrame>
    </p:spTree>
    <p:extLst>
      <p:ext uri="{BB962C8B-B14F-4D97-AF65-F5344CB8AC3E}">
        <p14:creationId xmlns:p14="http://schemas.microsoft.com/office/powerpoint/2010/main" val="1932666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9F9FB9F-D4A4-6842-AD21-B96AC5084B90}"/>
              </a:ext>
            </a:extLst>
          </p:cNvPr>
          <p:cNvSpPr>
            <a:spLocks noGrp="1"/>
          </p:cNvSpPr>
          <p:nvPr>
            <p:ph type="title"/>
          </p:nvPr>
        </p:nvSpPr>
        <p:spPr/>
        <p:txBody>
          <a:bodyPr/>
          <a:lstStyle/>
          <a:p>
            <a:r>
              <a:rPr lang="tr-TR" dirty="0" err="1"/>
              <a:t>Dreıkurs</a:t>
            </a:r>
            <a:r>
              <a:rPr lang="tr-TR" dirty="0"/>
              <a:t> tarz</a:t>
            </a:r>
          </a:p>
        </p:txBody>
      </p:sp>
      <p:graphicFrame>
        <p:nvGraphicFramePr>
          <p:cNvPr id="4" name="Tablo 4">
            <a:extLst>
              <a:ext uri="{FF2B5EF4-FFF2-40B4-BE49-F238E27FC236}">
                <a16:creationId xmlns:a16="http://schemas.microsoft.com/office/drawing/2014/main" id="{5F134800-EB0B-9C4A-AFBA-BDAB301F0387}"/>
              </a:ext>
            </a:extLst>
          </p:cNvPr>
          <p:cNvGraphicFramePr>
            <a:graphicFrameLocks noGrp="1"/>
          </p:cNvGraphicFramePr>
          <p:nvPr>
            <p:ph idx="1"/>
            <p:extLst>
              <p:ext uri="{D42A27DB-BD31-4B8C-83A1-F6EECF244321}">
                <p14:modId xmlns:p14="http://schemas.microsoft.com/office/powerpoint/2010/main" val="367723398"/>
              </p:ext>
            </p:extLst>
          </p:nvPr>
        </p:nvGraphicFramePr>
        <p:xfrm>
          <a:off x="2229739" y="3308459"/>
          <a:ext cx="7731126" cy="1846865"/>
        </p:xfrm>
        <a:graphic>
          <a:graphicData uri="http://schemas.openxmlformats.org/drawingml/2006/table">
            <a:tbl>
              <a:tblPr firstRow="1" bandRow="1">
                <a:tableStyleId>{5C22544A-7EE6-4342-B048-85BDC9FD1C3A}</a:tableStyleId>
              </a:tblPr>
              <a:tblGrid>
                <a:gridCol w="3865563">
                  <a:extLst>
                    <a:ext uri="{9D8B030D-6E8A-4147-A177-3AD203B41FA5}">
                      <a16:colId xmlns:a16="http://schemas.microsoft.com/office/drawing/2014/main" val="3368520027"/>
                    </a:ext>
                  </a:extLst>
                </a:gridCol>
                <a:gridCol w="3865563">
                  <a:extLst>
                    <a:ext uri="{9D8B030D-6E8A-4147-A177-3AD203B41FA5}">
                      <a16:colId xmlns:a16="http://schemas.microsoft.com/office/drawing/2014/main" val="1849096285"/>
                    </a:ext>
                  </a:extLst>
                </a:gridCol>
              </a:tblGrid>
              <a:tr h="369373">
                <a:tc>
                  <a:txBody>
                    <a:bodyPr/>
                    <a:lstStyle/>
                    <a:p>
                      <a:pPr algn="ctr"/>
                      <a:r>
                        <a:rPr lang="tr-TR" dirty="0"/>
                        <a:t>ÖĞRETMEN</a:t>
                      </a:r>
                    </a:p>
                  </a:txBody>
                  <a:tcPr/>
                </a:tc>
                <a:tc>
                  <a:txBody>
                    <a:bodyPr/>
                    <a:lstStyle/>
                    <a:p>
                      <a:pPr algn="ctr"/>
                      <a:r>
                        <a:rPr lang="tr-TR" dirty="0"/>
                        <a:t>ÖĞRENCİ</a:t>
                      </a:r>
                    </a:p>
                  </a:txBody>
                  <a:tcPr/>
                </a:tc>
                <a:extLst>
                  <a:ext uri="{0D108BD9-81ED-4DB2-BD59-A6C34878D82A}">
                    <a16:rowId xmlns:a16="http://schemas.microsoft.com/office/drawing/2014/main" val="684179427"/>
                  </a:ext>
                </a:extLst>
              </a:tr>
              <a:tr h="369373">
                <a:tc>
                  <a:txBody>
                    <a:bodyPr/>
                    <a:lstStyle/>
                    <a:p>
                      <a:pPr algn="ctr"/>
                      <a:r>
                        <a:rPr lang="tr-TR" dirty="0"/>
                        <a:t>Canı sıkılmış hissetme</a:t>
                      </a:r>
                    </a:p>
                  </a:txBody>
                  <a:tcPr/>
                </a:tc>
                <a:tc>
                  <a:txBody>
                    <a:bodyPr/>
                    <a:lstStyle/>
                    <a:p>
                      <a:pPr algn="ctr"/>
                      <a:r>
                        <a:rPr lang="tr-TR" dirty="0"/>
                        <a:t>Dikkat çekme</a:t>
                      </a:r>
                    </a:p>
                  </a:txBody>
                  <a:tcPr/>
                </a:tc>
                <a:extLst>
                  <a:ext uri="{0D108BD9-81ED-4DB2-BD59-A6C34878D82A}">
                    <a16:rowId xmlns:a16="http://schemas.microsoft.com/office/drawing/2014/main" val="3217381698"/>
                  </a:ext>
                </a:extLst>
              </a:tr>
              <a:tr h="369373">
                <a:tc>
                  <a:txBody>
                    <a:bodyPr/>
                    <a:lstStyle/>
                    <a:p>
                      <a:pPr algn="ctr"/>
                      <a:r>
                        <a:rPr lang="tr-TR" dirty="0"/>
                        <a:t>Tehdit edilmiş hissetme</a:t>
                      </a:r>
                    </a:p>
                  </a:txBody>
                  <a:tcPr/>
                </a:tc>
                <a:tc>
                  <a:txBody>
                    <a:bodyPr/>
                    <a:lstStyle/>
                    <a:p>
                      <a:pPr algn="ctr"/>
                      <a:r>
                        <a:rPr lang="tr-TR" dirty="0"/>
                        <a:t>Güç arama</a:t>
                      </a:r>
                    </a:p>
                  </a:txBody>
                  <a:tcPr/>
                </a:tc>
                <a:extLst>
                  <a:ext uri="{0D108BD9-81ED-4DB2-BD59-A6C34878D82A}">
                    <a16:rowId xmlns:a16="http://schemas.microsoft.com/office/drawing/2014/main" val="3042164782"/>
                  </a:ext>
                </a:extLst>
              </a:tr>
              <a:tr h="369373">
                <a:tc>
                  <a:txBody>
                    <a:bodyPr/>
                    <a:lstStyle/>
                    <a:p>
                      <a:pPr algn="ctr"/>
                      <a:r>
                        <a:rPr lang="tr-TR" dirty="0"/>
                        <a:t>İncinmiş hissetme</a:t>
                      </a:r>
                    </a:p>
                  </a:txBody>
                  <a:tcPr/>
                </a:tc>
                <a:tc>
                  <a:txBody>
                    <a:bodyPr/>
                    <a:lstStyle/>
                    <a:p>
                      <a:pPr algn="ctr"/>
                      <a:r>
                        <a:rPr lang="tr-TR" dirty="0"/>
                        <a:t>Öç alma</a:t>
                      </a:r>
                    </a:p>
                  </a:txBody>
                  <a:tcPr/>
                </a:tc>
                <a:extLst>
                  <a:ext uri="{0D108BD9-81ED-4DB2-BD59-A6C34878D82A}">
                    <a16:rowId xmlns:a16="http://schemas.microsoft.com/office/drawing/2014/main" val="2532802782"/>
                  </a:ext>
                </a:extLst>
              </a:tr>
              <a:tr h="369373">
                <a:tc>
                  <a:txBody>
                    <a:bodyPr/>
                    <a:lstStyle/>
                    <a:p>
                      <a:pPr algn="ctr"/>
                      <a:r>
                        <a:rPr lang="tr-TR" dirty="0"/>
                        <a:t>Güçsüz hissetme</a:t>
                      </a:r>
                    </a:p>
                  </a:txBody>
                  <a:tcPr/>
                </a:tc>
                <a:tc>
                  <a:txBody>
                    <a:bodyPr/>
                    <a:lstStyle/>
                    <a:p>
                      <a:pPr algn="ctr"/>
                      <a:r>
                        <a:rPr lang="tr-TR" dirty="0"/>
                        <a:t>Yetersizlik </a:t>
                      </a:r>
                    </a:p>
                  </a:txBody>
                  <a:tcPr/>
                </a:tc>
                <a:extLst>
                  <a:ext uri="{0D108BD9-81ED-4DB2-BD59-A6C34878D82A}">
                    <a16:rowId xmlns:a16="http://schemas.microsoft.com/office/drawing/2014/main" val="2965960327"/>
                  </a:ext>
                </a:extLst>
              </a:tr>
            </a:tbl>
          </a:graphicData>
        </a:graphic>
      </p:graphicFrame>
      <p:graphicFrame>
        <p:nvGraphicFramePr>
          <p:cNvPr id="6" name="Tablo 5">
            <a:extLst>
              <a:ext uri="{FF2B5EF4-FFF2-40B4-BE49-F238E27FC236}">
                <a16:creationId xmlns:a16="http://schemas.microsoft.com/office/drawing/2014/main" id="{23AE8D7C-EBE5-924F-8F5A-0DD93A6B0182}"/>
              </a:ext>
            </a:extLst>
          </p:cNvPr>
          <p:cNvGraphicFramePr>
            <a:graphicFrameLocks/>
          </p:cNvGraphicFramePr>
          <p:nvPr>
            <p:extLst/>
          </p:nvPr>
        </p:nvGraphicFramePr>
        <p:xfrm>
          <a:off x="2229739" y="2420366"/>
          <a:ext cx="7731125" cy="370840"/>
        </p:xfrm>
        <a:graphic>
          <a:graphicData uri="http://schemas.openxmlformats.org/drawingml/2006/table">
            <a:tbl>
              <a:tblPr firstRow="1" bandRow="1">
                <a:tableStyleId>{5C22544A-7EE6-4342-B048-85BDC9FD1C3A}</a:tableStyleId>
              </a:tblPr>
              <a:tblGrid>
                <a:gridCol w="7731125">
                  <a:extLst>
                    <a:ext uri="{9D8B030D-6E8A-4147-A177-3AD203B41FA5}">
                      <a16:colId xmlns:a16="http://schemas.microsoft.com/office/drawing/2014/main" val="2204335704"/>
                    </a:ext>
                  </a:extLst>
                </a:gridCol>
              </a:tblGrid>
              <a:tr h="370840">
                <a:tc>
                  <a:txBody>
                    <a:bodyPr/>
                    <a:lstStyle/>
                    <a:p>
                      <a:pPr algn="ctr"/>
                      <a:r>
                        <a:rPr lang="tr-TR" dirty="0"/>
                        <a:t>Çocukta hangi yönelim olduğunu nasıl anlayacağız?</a:t>
                      </a:r>
                    </a:p>
                  </a:txBody>
                  <a:tcPr/>
                </a:tc>
                <a:extLst>
                  <a:ext uri="{0D108BD9-81ED-4DB2-BD59-A6C34878D82A}">
                    <a16:rowId xmlns:a16="http://schemas.microsoft.com/office/drawing/2014/main" val="501481654"/>
                  </a:ext>
                </a:extLst>
              </a:tr>
            </a:tbl>
          </a:graphicData>
        </a:graphic>
      </p:graphicFrame>
    </p:spTree>
    <p:extLst>
      <p:ext uri="{BB962C8B-B14F-4D97-AF65-F5344CB8AC3E}">
        <p14:creationId xmlns:p14="http://schemas.microsoft.com/office/powerpoint/2010/main" val="31317799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E4666B-1E82-E64B-8279-DBE100537BFF}"/>
              </a:ext>
            </a:extLst>
          </p:cNvPr>
          <p:cNvSpPr>
            <a:spLocks noGrp="1"/>
          </p:cNvSpPr>
          <p:nvPr>
            <p:ph type="title"/>
          </p:nvPr>
        </p:nvSpPr>
        <p:spPr/>
        <p:txBody>
          <a:bodyPr/>
          <a:lstStyle/>
          <a:p>
            <a:r>
              <a:rPr lang="tr-TR" dirty="0" err="1"/>
              <a:t>Dreıkurs</a:t>
            </a:r>
            <a:r>
              <a:rPr lang="tr-TR" dirty="0"/>
              <a:t> tarz</a:t>
            </a:r>
          </a:p>
        </p:txBody>
      </p:sp>
      <p:graphicFrame>
        <p:nvGraphicFramePr>
          <p:cNvPr id="5" name="Tablo 4">
            <a:extLst>
              <a:ext uri="{FF2B5EF4-FFF2-40B4-BE49-F238E27FC236}">
                <a16:creationId xmlns:a16="http://schemas.microsoft.com/office/drawing/2014/main" id="{AADDC0D1-FEEF-004A-AB72-9336D569F546}"/>
              </a:ext>
            </a:extLst>
          </p:cNvPr>
          <p:cNvGraphicFramePr>
            <a:graphicFrameLocks/>
          </p:cNvGraphicFramePr>
          <p:nvPr>
            <p:extLst/>
          </p:nvPr>
        </p:nvGraphicFramePr>
        <p:xfrm>
          <a:off x="2229739" y="2420366"/>
          <a:ext cx="7731125" cy="370840"/>
        </p:xfrm>
        <a:graphic>
          <a:graphicData uri="http://schemas.openxmlformats.org/drawingml/2006/table">
            <a:tbl>
              <a:tblPr firstRow="1" bandRow="1">
                <a:tableStyleId>{5C22544A-7EE6-4342-B048-85BDC9FD1C3A}</a:tableStyleId>
              </a:tblPr>
              <a:tblGrid>
                <a:gridCol w="7731125">
                  <a:extLst>
                    <a:ext uri="{9D8B030D-6E8A-4147-A177-3AD203B41FA5}">
                      <a16:colId xmlns:a16="http://schemas.microsoft.com/office/drawing/2014/main" val="2204335704"/>
                    </a:ext>
                  </a:extLst>
                </a:gridCol>
              </a:tblGrid>
              <a:tr h="370840">
                <a:tc>
                  <a:txBody>
                    <a:bodyPr/>
                    <a:lstStyle/>
                    <a:p>
                      <a:pPr algn="ctr"/>
                      <a:r>
                        <a:rPr lang="tr-TR" dirty="0"/>
                        <a:t>Çocukta hangi yönelim olduğunu nasıl anlayacağız?</a:t>
                      </a:r>
                    </a:p>
                  </a:txBody>
                  <a:tcPr/>
                </a:tc>
                <a:extLst>
                  <a:ext uri="{0D108BD9-81ED-4DB2-BD59-A6C34878D82A}">
                    <a16:rowId xmlns:a16="http://schemas.microsoft.com/office/drawing/2014/main" val="501481654"/>
                  </a:ext>
                </a:extLst>
              </a:tr>
            </a:tbl>
          </a:graphicData>
        </a:graphic>
      </p:graphicFrame>
      <p:graphicFrame>
        <p:nvGraphicFramePr>
          <p:cNvPr id="7" name="Tablo 4">
            <a:extLst>
              <a:ext uri="{FF2B5EF4-FFF2-40B4-BE49-F238E27FC236}">
                <a16:creationId xmlns:a16="http://schemas.microsoft.com/office/drawing/2014/main" id="{4CA04A41-58DF-644D-A4FD-8D4B5B7D2C7E}"/>
              </a:ext>
            </a:extLst>
          </p:cNvPr>
          <p:cNvGraphicFramePr>
            <a:graphicFrameLocks noGrp="1"/>
          </p:cNvGraphicFramePr>
          <p:nvPr>
            <p:ph idx="1"/>
            <p:extLst>
              <p:ext uri="{D42A27DB-BD31-4B8C-83A1-F6EECF244321}">
                <p14:modId xmlns:p14="http://schemas.microsoft.com/office/powerpoint/2010/main" val="2484158333"/>
              </p:ext>
            </p:extLst>
          </p:nvPr>
        </p:nvGraphicFramePr>
        <p:xfrm>
          <a:off x="2229739" y="3308459"/>
          <a:ext cx="7731126" cy="2117572"/>
        </p:xfrm>
        <a:graphic>
          <a:graphicData uri="http://schemas.openxmlformats.org/drawingml/2006/table">
            <a:tbl>
              <a:tblPr firstRow="1" bandRow="1">
                <a:tableStyleId>{5C22544A-7EE6-4342-B048-85BDC9FD1C3A}</a:tableStyleId>
              </a:tblPr>
              <a:tblGrid>
                <a:gridCol w="3865563">
                  <a:extLst>
                    <a:ext uri="{9D8B030D-6E8A-4147-A177-3AD203B41FA5}">
                      <a16:colId xmlns:a16="http://schemas.microsoft.com/office/drawing/2014/main" val="3368520027"/>
                    </a:ext>
                  </a:extLst>
                </a:gridCol>
                <a:gridCol w="3865563">
                  <a:extLst>
                    <a:ext uri="{9D8B030D-6E8A-4147-A177-3AD203B41FA5}">
                      <a16:colId xmlns:a16="http://schemas.microsoft.com/office/drawing/2014/main" val="1849096285"/>
                    </a:ext>
                  </a:extLst>
                </a:gridCol>
              </a:tblGrid>
              <a:tr h="369373">
                <a:tc>
                  <a:txBody>
                    <a:bodyPr/>
                    <a:lstStyle/>
                    <a:p>
                      <a:pPr algn="ctr"/>
                      <a:r>
                        <a:rPr lang="tr-TR" dirty="0"/>
                        <a:t>ÖĞRENCİ</a:t>
                      </a:r>
                    </a:p>
                  </a:txBody>
                  <a:tcPr/>
                </a:tc>
                <a:tc>
                  <a:txBody>
                    <a:bodyPr/>
                    <a:lstStyle/>
                    <a:p>
                      <a:pPr algn="ctr"/>
                      <a:r>
                        <a:rPr lang="tr-TR" dirty="0"/>
                        <a:t>YÖNELİM</a:t>
                      </a:r>
                    </a:p>
                  </a:txBody>
                  <a:tcPr/>
                </a:tc>
                <a:extLst>
                  <a:ext uri="{0D108BD9-81ED-4DB2-BD59-A6C34878D82A}">
                    <a16:rowId xmlns:a16="http://schemas.microsoft.com/office/drawing/2014/main" val="684179427"/>
                  </a:ext>
                </a:extLst>
              </a:tr>
              <a:tr h="369373">
                <a:tc>
                  <a:txBody>
                    <a:bodyPr/>
                    <a:lstStyle/>
                    <a:p>
                      <a:pPr algn="ctr"/>
                      <a:r>
                        <a:rPr lang="tr-TR" dirty="0"/>
                        <a:t>İstenmeyen davranışı tekrar etme</a:t>
                      </a:r>
                    </a:p>
                  </a:txBody>
                  <a:tcPr/>
                </a:tc>
                <a:tc>
                  <a:txBody>
                    <a:bodyPr/>
                    <a:lstStyle/>
                    <a:p>
                      <a:pPr algn="ctr"/>
                      <a:r>
                        <a:rPr lang="tr-TR" dirty="0"/>
                        <a:t>Dikkat çekme</a:t>
                      </a:r>
                    </a:p>
                  </a:txBody>
                  <a:tcPr/>
                </a:tc>
                <a:extLst>
                  <a:ext uri="{0D108BD9-81ED-4DB2-BD59-A6C34878D82A}">
                    <a16:rowId xmlns:a16="http://schemas.microsoft.com/office/drawing/2014/main" val="3217381698"/>
                  </a:ext>
                </a:extLst>
              </a:tr>
              <a:tr h="369373">
                <a:tc>
                  <a:txBody>
                    <a:bodyPr/>
                    <a:lstStyle/>
                    <a:p>
                      <a:pPr algn="ctr"/>
                      <a:r>
                        <a:rPr lang="tr-TR" dirty="0"/>
                        <a:t>Durmayı reddetme</a:t>
                      </a:r>
                    </a:p>
                  </a:txBody>
                  <a:tcPr/>
                </a:tc>
                <a:tc>
                  <a:txBody>
                    <a:bodyPr/>
                    <a:lstStyle/>
                    <a:p>
                      <a:pPr algn="ctr"/>
                      <a:r>
                        <a:rPr lang="tr-TR" dirty="0"/>
                        <a:t>Güç arama</a:t>
                      </a:r>
                    </a:p>
                  </a:txBody>
                  <a:tcPr/>
                </a:tc>
                <a:extLst>
                  <a:ext uri="{0D108BD9-81ED-4DB2-BD59-A6C34878D82A}">
                    <a16:rowId xmlns:a16="http://schemas.microsoft.com/office/drawing/2014/main" val="3042164782"/>
                  </a:ext>
                </a:extLst>
              </a:tr>
              <a:tr h="369373">
                <a:tc>
                  <a:txBody>
                    <a:bodyPr/>
                    <a:lstStyle/>
                    <a:p>
                      <a:pPr algn="ctr"/>
                      <a:r>
                        <a:rPr lang="tr-TR" dirty="0"/>
                        <a:t>Saldırgan ve düşmanca davranışlar</a:t>
                      </a:r>
                    </a:p>
                  </a:txBody>
                  <a:tcPr/>
                </a:tc>
                <a:tc>
                  <a:txBody>
                    <a:bodyPr/>
                    <a:lstStyle/>
                    <a:p>
                      <a:pPr algn="ctr"/>
                      <a:r>
                        <a:rPr lang="tr-TR" dirty="0"/>
                        <a:t>Öç alma</a:t>
                      </a:r>
                    </a:p>
                  </a:txBody>
                  <a:tcPr/>
                </a:tc>
                <a:extLst>
                  <a:ext uri="{0D108BD9-81ED-4DB2-BD59-A6C34878D82A}">
                    <a16:rowId xmlns:a16="http://schemas.microsoft.com/office/drawing/2014/main" val="2532802782"/>
                  </a:ext>
                </a:extLst>
              </a:tr>
              <a:tr h="369373">
                <a:tc>
                  <a:txBody>
                    <a:bodyPr/>
                    <a:lstStyle/>
                    <a:p>
                      <a:pPr algn="ctr"/>
                      <a:r>
                        <a:rPr lang="tr-TR" dirty="0"/>
                        <a:t>İşbirliğini reddetme</a:t>
                      </a:r>
                    </a:p>
                  </a:txBody>
                  <a:tcPr/>
                </a:tc>
                <a:tc>
                  <a:txBody>
                    <a:bodyPr/>
                    <a:lstStyle/>
                    <a:p>
                      <a:pPr algn="ctr"/>
                      <a:r>
                        <a:rPr lang="tr-TR" dirty="0"/>
                        <a:t>Yetersizlik </a:t>
                      </a:r>
                    </a:p>
                  </a:txBody>
                  <a:tcPr/>
                </a:tc>
                <a:extLst>
                  <a:ext uri="{0D108BD9-81ED-4DB2-BD59-A6C34878D82A}">
                    <a16:rowId xmlns:a16="http://schemas.microsoft.com/office/drawing/2014/main" val="2965960327"/>
                  </a:ext>
                </a:extLst>
              </a:tr>
            </a:tbl>
          </a:graphicData>
        </a:graphic>
      </p:graphicFrame>
    </p:spTree>
    <p:extLst>
      <p:ext uri="{BB962C8B-B14F-4D97-AF65-F5344CB8AC3E}">
        <p14:creationId xmlns:p14="http://schemas.microsoft.com/office/powerpoint/2010/main" val="2776492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BE612B3-29DB-F043-8AF7-35CE9D91FFC0}"/>
              </a:ext>
            </a:extLst>
          </p:cNvPr>
          <p:cNvSpPr>
            <a:spLocks noGrp="1"/>
          </p:cNvSpPr>
          <p:nvPr>
            <p:ph type="title"/>
          </p:nvPr>
        </p:nvSpPr>
        <p:spPr/>
        <p:txBody>
          <a:bodyPr/>
          <a:lstStyle/>
          <a:p>
            <a:pPr algn="ctr"/>
            <a:r>
              <a:rPr lang="tr-TR" dirty="0"/>
              <a:t>Kuralların ve Beklentilerin Belirlenmesi</a:t>
            </a:r>
          </a:p>
        </p:txBody>
      </p:sp>
      <p:sp>
        <p:nvSpPr>
          <p:cNvPr id="3" name="İçerik Yer Tutucusu 2">
            <a:extLst>
              <a:ext uri="{FF2B5EF4-FFF2-40B4-BE49-F238E27FC236}">
                <a16:creationId xmlns:a16="http://schemas.microsoft.com/office/drawing/2014/main" id="{F6960A4D-CD95-CC48-82BA-282E59CBD845}"/>
              </a:ext>
            </a:extLst>
          </p:cNvPr>
          <p:cNvSpPr>
            <a:spLocks noGrp="1"/>
          </p:cNvSpPr>
          <p:nvPr>
            <p:ph idx="1"/>
          </p:nvPr>
        </p:nvSpPr>
        <p:spPr>
          <a:xfrm>
            <a:off x="818712" y="2222288"/>
            <a:ext cx="10554574" cy="2361588"/>
          </a:xfrm>
        </p:spPr>
        <p:txBody>
          <a:bodyPr/>
          <a:lstStyle/>
          <a:p>
            <a:pPr algn="ctr"/>
            <a:r>
              <a:rPr lang="tr-TR" dirty="0"/>
              <a:t>Sınıf kurallarının ve beklentilerinin açıkça tanımlanması, öğrencilerin hangi davranışların kabul edilebilir olduğunu anlamalarını sağlar. Öğretmenler, bu kuralları belirlerken öğrencilerin yaş ve gelişim düzeylerini göz önünde bulundurmalı ve kuralların mantıklı, adil ve uygulanabilir olmasına dikkat etmelidir (</a:t>
            </a:r>
            <a:r>
              <a:rPr lang="tr-TR" dirty="0" err="1"/>
              <a:t>Marzano</a:t>
            </a:r>
            <a:r>
              <a:rPr lang="tr-TR" dirty="0"/>
              <a:t>, 2003).</a:t>
            </a:r>
          </a:p>
        </p:txBody>
      </p:sp>
      <p:pic>
        <p:nvPicPr>
          <p:cNvPr id="9" name="Resim 8">
            <a:extLst>
              <a:ext uri="{FF2B5EF4-FFF2-40B4-BE49-F238E27FC236}">
                <a16:creationId xmlns:a16="http://schemas.microsoft.com/office/drawing/2014/main" id="{4E383F01-E6BD-184E-9A19-1A7EA6DC3515}"/>
              </a:ext>
            </a:extLst>
          </p:cNvPr>
          <p:cNvPicPr>
            <a:picLocks noChangeAspect="1"/>
          </p:cNvPicPr>
          <p:nvPr/>
        </p:nvPicPr>
        <p:blipFill>
          <a:blip r:embed="rId2"/>
          <a:stretch>
            <a:fillRect/>
          </a:stretch>
        </p:blipFill>
        <p:spPr>
          <a:xfrm>
            <a:off x="444499" y="4401457"/>
            <a:ext cx="11303000" cy="2235200"/>
          </a:xfrm>
          <a:prstGeom prst="rect">
            <a:avLst/>
          </a:prstGeom>
        </p:spPr>
      </p:pic>
    </p:spTree>
    <p:extLst>
      <p:ext uri="{BB962C8B-B14F-4D97-AF65-F5344CB8AC3E}">
        <p14:creationId xmlns:p14="http://schemas.microsoft.com/office/powerpoint/2010/main" val="4432541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938F0E2-194B-004E-8B5F-802E18FBE8D8}"/>
              </a:ext>
            </a:extLst>
          </p:cNvPr>
          <p:cNvSpPr>
            <a:spLocks noGrp="1"/>
          </p:cNvSpPr>
          <p:nvPr>
            <p:ph type="title"/>
          </p:nvPr>
        </p:nvSpPr>
        <p:spPr/>
        <p:txBody>
          <a:bodyPr/>
          <a:lstStyle/>
          <a:p>
            <a:r>
              <a:rPr lang="tr-TR" dirty="0"/>
              <a:t>Öğrenci ne zaman PDR servisine yönlendirilmeli</a:t>
            </a:r>
          </a:p>
        </p:txBody>
      </p:sp>
      <p:sp>
        <p:nvSpPr>
          <p:cNvPr id="3" name="İçerik Yer Tutucusu 2">
            <a:extLst>
              <a:ext uri="{FF2B5EF4-FFF2-40B4-BE49-F238E27FC236}">
                <a16:creationId xmlns:a16="http://schemas.microsoft.com/office/drawing/2014/main" id="{D1863731-2BBE-B94D-BDD7-F1C0B733F1FB}"/>
              </a:ext>
            </a:extLst>
          </p:cNvPr>
          <p:cNvSpPr>
            <a:spLocks noGrp="1"/>
          </p:cNvSpPr>
          <p:nvPr>
            <p:ph idx="1"/>
          </p:nvPr>
        </p:nvSpPr>
        <p:spPr/>
        <p:txBody>
          <a:bodyPr>
            <a:normAutofit/>
          </a:bodyPr>
          <a:lstStyle/>
          <a:p>
            <a:r>
              <a:rPr lang="tr-TR" b="1" dirty="0"/>
              <a:t>1. Devam Eden veya Şiddetlenen Davranış Sorunları </a:t>
            </a:r>
            <a:r>
              <a:rPr lang="tr-TR" dirty="0"/>
              <a:t>(</a:t>
            </a:r>
            <a:r>
              <a:rPr lang="tr-TR" dirty="0" err="1"/>
              <a:t>Walker</a:t>
            </a:r>
            <a:r>
              <a:rPr lang="tr-TR" dirty="0"/>
              <a:t>, </a:t>
            </a:r>
            <a:r>
              <a:rPr lang="tr-TR" dirty="0" err="1"/>
              <a:t>Colvin</a:t>
            </a:r>
            <a:r>
              <a:rPr lang="tr-TR" dirty="0"/>
              <a:t>, &amp; </a:t>
            </a:r>
            <a:r>
              <a:rPr lang="tr-TR" dirty="0" err="1"/>
              <a:t>Ramsey</a:t>
            </a:r>
            <a:r>
              <a:rPr lang="tr-TR" dirty="0"/>
              <a:t>, 1995).</a:t>
            </a:r>
          </a:p>
          <a:p>
            <a:r>
              <a:rPr lang="tr-TR" b="1" dirty="0"/>
              <a:t>2. Duygusal Problemler ve Ruh Sağlığı Durumları </a:t>
            </a:r>
            <a:r>
              <a:rPr lang="tr-TR" dirty="0"/>
              <a:t> (</a:t>
            </a:r>
            <a:r>
              <a:rPr lang="tr-TR" dirty="0" err="1"/>
              <a:t>American</a:t>
            </a:r>
            <a:r>
              <a:rPr lang="tr-TR" dirty="0"/>
              <a:t> School </a:t>
            </a:r>
            <a:r>
              <a:rPr lang="tr-TR" dirty="0" err="1"/>
              <a:t>Counselor</a:t>
            </a:r>
            <a:r>
              <a:rPr lang="tr-TR" dirty="0"/>
              <a:t> </a:t>
            </a:r>
            <a:r>
              <a:rPr lang="tr-TR" dirty="0" err="1"/>
              <a:t>Association</a:t>
            </a:r>
            <a:r>
              <a:rPr lang="tr-TR" dirty="0"/>
              <a:t>, 2012).</a:t>
            </a:r>
          </a:p>
          <a:p>
            <a:r>
              <a:rPr lang="tr-TR" b="1" dirty="0"/>
              <a:t>3. </a:t>
            </a:r>
            <a:r>
              <a:rPr lang="tr-TR" b="1" dirty="0" err="1"/>
              <a:t>Travmatik</a:t>
            </a:r>
            <a:r>
              <a:rPr lang="tr-TR" b="1" dirty="0"/>
              <a:t> Yaşantılar veya Kriz Durumları </a:t>
            </a:r>
            <a:r>
              <a:rPr lang="tr-TR" dirty="0"/>
              <a:t>(</a:t>
            </a:r>
            <a:r>
              <a:rPr lang="tr-TR" dirty="0" err="1"/>
              <a:t>Brock</a:t>
            </a:r>
            <a:r>
              <a:rPr lang="tr-TR" dirty="0"/>
              <a:t>, </a:t>
            </a:r>
            <a:r>
              <a:rPr lang="tr-TR" dirty="0" err="1"/>
              <a:t>Lazarus</a:t>
            </a:r>
            <a:r>
              <a:rPr lang="tr-TR" dirty="0"/>
              <a:t>, &amp; </a:t>
            </a:r>
            <a:r>
              <a:rPr lang="tr-TR" dirty="0" err="1"/>
              <a:t>Jimerson</a:t>
            </a:r>
            <a:r>
              <a:rPr lang="tr-TR" dirty="0"/>
              <a:t>, 2002).</a:t>
            </a:r>
          </a:p>
          <a:p>
            <a:r>
              <a:rPr lang="tr-TR" b="1" dirty="0"/>
              <a:t>4. Akademik Başarısızlık ve Öğrenme Güçlükleri</a:t>
            </a:r>
            <a:r>
              <a:rPr lang="tr-TR" dirty="0"/>
              <a:t> (</a:t>
            </a:r>
            <a:r>
              <a:rPr lang="tr-TR" dirty="0" err="1"/>
              <a:t>Reid</a:t>
            </a:r>
            <a:r>
              <a:rPr lang="tr-TR" dirty="0"/>
              <a:t>, 2005).</a:t>
            </a:r>
          </a:p>
          <a:p>
            <a:r>
              <a:rPr lang="tr-TR" b="1" dirty="0"/>
              <a:t>5. Uyum ve Sosyal İlişki Sorunları </a:t>
            </a:r>
            <a:r>
              <a:rPr lang="tr-TR" dirty="0"/>
              <a:t>(</a:t>
            </a:r>
            <a:r>
              <a:rPr lang="tr-TR" dirty="0" err="1"/>
              <a:t>Ormrod</a:t>
            </a:r>
            <a:r>
              <a:rPr lang="tr-TR" dirty="0"/>
              <a:t>, 2014).</a:t>
            </a:r>
          </a:p>
          <a:p>
            <a:r>
              <a:rPr lang="tr-TR" b="1" dirty="0"/>
              <a:t>6. Riskli Davranışlar ve Madde Kullanımı </a:t>
            </a:r>
            <a:r>
              <a:rPr lang="tr-TR" dirty="0"/>
              <a:t>(</a:t>
            </a:r>
            <a:r>
              <a:rPr lang="tr-TR" dirty="0" err="1"/>
              <a:t>King</a:t>
            </a:r>
            <a:r>
              <a:rPr lang="tr-TR" dirty="0"/>
              <a:t>, 2006).</a:t>
            </a:r>
          </a:p>
          <a:p>
            <a:r>
              <a:rPr lang="tr-TR" b="1" dirty="0"/>
              <a:t>7. Ailevi veya Çevresel Sorunlar </a:t>
            </a:r>
            <a:r>
              <a:rPr lang="tr-TR" dirty="0"/>
              <a:t>(</a:t>
            </a:r>
            <a:r>
              <a:rPr lang="tr-TR" dirty="0" err="1"/>
              <a:t>Epstein</a:t>
            </a:r>
            <a:r>
              <a:rPr lang="tr-TR" dirty="0"/>
              <a:t> &amp; </a:t>
            </a:r>
            <a:r>
              <a:rPr lang="tr-TR" dirty="0" err="1"/>
              <a:t>Sheldon</a:t>
            </a:r>
            <a:r>
              <a:rPr lang="tr-TR" dirty="0"/>
              <a:t>, 2002).</a:t>
            </a:r>
          </a:p>
          <a:p>
            <a:endParaRPr lang="tr-TR" dirty="0"/>
          </a:p>
        </p:txBody>
      </p:sp>
    </p:spTree>
    <p:extLst>
      <p:ext uri="{BB962C8B-B14F-4D97-AF65-F5344CB8AC3E}">
        <p14:creationId xmlns:p14="http://schemas.microsoft.com/office/powerpoint/2010/main" val="16981943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91BD81C-370A-E04C-ABA2-3DF70F2D476A}"/>
              </a:ext>
            </a:extLst>
          </p:cNvPr>
          <p:cNvSpPr>
            <a:spLocks noGrp="1"/>
          </p:cNvSpPr>
          <p:nvPr>
            <p:ph type="title"/>
          </p:nvPr>
        </p:nvSpPr>
        <p:spPr/>
        <p:txBody>
          <a:bodyPr/>
          <a:lstStyle/>
          <a:p>
            <a:r>
              <a:rPr lang="tr-TR" dirty="0"/>
              <a:t>Kitap Önerileri</a:t>
            </a:r>
          </a:p>
        </p:txBody>
      </p:sp>
      <p:pic>
        <p:nvPicPr>
          <p:cNvPr id="13" name="İçerik Yer Tutucusu 12">
            <a:extLst>
              <a:ext uri="{FF2B5EF4-FFF2-40B4-BE49-F238E27FC236}">
                <a16:creationId xmlns:a16="http://schemas.microsoft.com/office/drawing/2014/main" id="{2E3C2071-2FA9-0042-ACB0-3D8B7F8407F0}"/>
              </a:ext>
            </a:extLst>
          </p:cNvPr>
          <p:cNvPicPr>
            <a:picLocks noGrp="1" noChangeAspect="1"/>
          </p:cNvPicPr>
          <p:nvPr>
            <p:ph idx="1"/>
          </p:nvPr>
        </p:nvPicPr>
        <p:blipFill>
          <a:blip r:embed="rId2"/>
          <a:stretch>
            <a:fillRect/>
          </a:stretch>
        </p:blipFill>
        <p:spPr>
          <a:xfrm>
            <a:off x="1114800" y="2564852"/>
            <a:ext cx="2524075" cy="3636963"/>
          </a:xfrm>
        </p:spPr>
      </p:pic>
      <p:pic>
        <p:nvPicPr>
          <p:cNvPr id="16" name="Resim 15">
            <a:extLst>
              <a:ext uri="{FF2B5EF4-FFF2-40B4-BE49-F238E27FC236}">
                <a16:creationId xmlns:a16="http://schemas.microsoft.com/office/drawing/2014/main" id="{E69E2277-8222-0444-AECA-9C9F4CB17EE1}"/>
              </a:ext>
            </a:extLst>
          </p:cNvPr>
          <p:cNvPicPr>
            <a:picLocks noChangeAspect="1"/>
          </p:cNvPicPr>
          <p:nvPr/>
        </p:nvPicPr>
        <p:blipFill>
          <a:blip r:embed="rId3"/>
          <a:stretch>
            <a:fillRect/>
          </a:stretch>
        </p:blipFill>
        <p:spPr>
          <a:xfrm>
            <a:off x="4803800" y="2564852"/>
            <a:ext cx="2454392" cy="3636963"/>
          </a:xfrm>
          <a:prstGeom prst="rect">
            <a:avLst/>
          </a:prstGeom>
        </p:spPr>
      </p:pic>
      <p:pic>
        <p:nvPicPr>
          <p:cNvPr id="18" name="Resim 17">
            <a:extLst>
              <a:ext uri="{FF2B5EF4-FFF2-40B4-BE49-F238E27FC236}">
                <a16:creationId xmlns:a16="http://schemas.microsoft.com/office/drawing/2014/main" id="{A2D62797-8398-904A-87CD-AC630420F5D2}"/>
              </a:ext>
            </a:extLst>
          </p:cNvPr>
          <p:cNvPicPr>
            <a:picLocks noChangeAspect="1"/>
          </p:cNvPicPr>
          <p:nvPr/>
        </p:nvPicPr>
        <p:blipFill>
          <a:blip r:embed="rId4"/>
          <a:stretch>
            <a:fillRect/>
          </a:stretch>
        </p:blipFill>
        <p:spPr>
          <a:xfrm>
            <a:off x="8362160" y="2542540"/>
            <a:ext cx="2454392" cy="3659275"/>
          </a:xfrm>
          <a:prstGeom prst="rect">
            <a:avLst/>
          </a:prstGeom>
        </p:spPr>
      </p:pic>
    </p:spTree>
    <p:extLst>
      <p:ext uri="{BB962C8B-B14F-4D97-AF65-F5344CB8AC3E}">
        <p14:creationId xmlns:p14="http://schemas.microsoft.com/office/powerpoint/2010/main" val="27436347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A8D2E60-0B3B-9F46-8A90-CEA566532349}"/>
              </a:ext>
            </a:extLst>
          </p:cNvPr>
          <p:cNvSpPr>
            <a:spLocks noGrp="1"/>
          </p:cNvSpPr>
          <p:nvPr>
            <p:ph type="title"/>
          </p:nvPr>
        </p:nvSpPr>
        <p:spPr/>
        <p:txBody>
          <a:bodyPr/>
          <a:lstStyle/>
          <a:p>
            <a:r>
              <a:rPr lang="en" dirty="0" err="1"/>
              <a:t>Kaynakça</a:t>
            </a:r>
            <a:endParaRPr lang="tr-TR" dirty="0"/>
          </a:p>
        </p:txBody>
      </p:sp>
      <p:sp>
        <p:nvSpPr>
          <p:cNvPr id="3" name="İçerik Yer Tutucusu 2">
            <a:extLst>
              <a:ext uri="{FF2B5EF4-FFF2-40B4-BE49-F238E27FC236}">
                <a16:creationId xmlns:a16="http://schemas.microsoft.com/office/drawing/2014/main" id="{34F0F952-85E9-1F4F-A41B-961015DDBE19}"/>
              </a:ext>
            </a:extLst>
          </p:cNvPr>
          <p:cNvSpPr>
            <a:spLocks noGrp="1"/>
          </p:cNvSpPr>
          <p:nvPr>
            <p:ph idx="1"/>
          </p:nvPr>
        </p:nvSpPr>
        <p:spPr>
          <a:xfrm>
            <a:off x="357848" y="2198537"/>
            <a:ext cx="11032862" cy="4511022"/>
          </a:xfrm>
        </p:spPr>
        <p:txBody>
          <a:bodyPr>
            <a:normAutofit fontScale="70000" lnSpcReduction="20000"/>
          </a:bodyPr>
          <a:lstStyle/>
          <a:p>
            <a:r>
              <a:rPr lang="en" dirty="0"/>
              <a:t>American School Counselor Association. (2012). </a:t>
            </a:r>
            <a:r>
              <a:rPr lang="en" i="1" dirty="0"/>
              <a:t>The ASCA National Model: A Framework for School Counseling Programs</a:t>
            </a:r>
            <a:r>
              <a:rPr lang="en" dirty="0"/>
              <a:t> (3rd ed.). American School Counselor Association.</a:t>
            </a:r>
          </a:p>
          <a:p>
            <a:r>
              <a:rPr lang="en" dirty="0"/>
              <a:t>Bandura, A. (1977). </a:t>
            </a:r>
            <a:r>
              <a:rPr lang="en" i="1" dirty="0"/>
              <a:t>Social Learning Theory</a:t>
            </a:r>
            <a:r>
              <a:rPr lang="en" dirty="0"/>
              <a:t>. Prentice Hall.</a:t>
            </a:r>
          </a:p>
          <a:p>
            <a:r>
              <a:rPr lang="en" dirty="0"/>
              <a:t>Barkley, R. A. (1997). </a:t>
            </a:r>
            <a:r>
              <a:rPr lang="en" i="1" dirty="0"/>
              <a:t>Defiant Children: A Clinician's Manual for Assessment and Parent Training</a:t>
            </a:r>
            <a:r>
              <a:rPr lang="en" dirty="0"/>
              <a:t> (2nd ed.). Guilford Press.</a:t>
            </a:r>
          </a:p>
          <a:p>
            <a:r>
              <a:rPr lang="en" dirty="0"/>
              <a:t>Bowlby, J. (1969). </a:t>
            </a:r>
            <a:r>
              <a:rPr lang="en" i="1" dirty="0"/>
              <a:t>Attachment and Loss: Vol. 1. Attachment</a:t>
            </a:r>
            <a:r>
              <a:rPr lang="en" dirty="0"/>
              <a:t>. Basic Books.</a:t>
            </a:r>
          </a:p>
          <a:p>
            <a:r>
              <a:rPr lang="en" dirty="0"/>
              <a:t>Brophy, J. E. (1988). Research on teacher effects: Uses and abuses. </a:t>
            </a:r>
            <a:r>
              <a:rPr lang="en" i="1" dirty="0"/>
              <a:t>The Elementary School Journal, 89</a:t>
            </a:r>
            <a:r>
              <a:rPr lang="en" dirty="0"/>
              <a:t>(1), 3-21. https://</a:t>
            </a:r>
            <a:r>
              <a:rPr lang="en" dirty="0" err="1"/>
              <a:t>doi.org</a:t>
            </a:r>
            <a:r>
              <a:rPr lang="en" dirty="0"/>
              <a:t>/10.1086/461563</a:t>
            </a:r>
          </a:p>
          <a:p>
            <a:r>
              <a:rPr lang="en" dirty="0"/>
              <a:t>Brock, S. E., Lazarus, P. J., &amp; Jimerson, S. R. (2002). </a:t>
            </a:r>
            <a:r>
              <a:rPr lang="en" i="1" dirty="0"/>
              <a:t>Best Practices in School Crisis Prevention and Intervention</a:t>
            </a:r>
            <a:r>
              <a:rPr lang="en" dirty="0"/>
              <a:t>. National Association of School Psychologists.</a:t>
            </a:r>
          </a:p>
          <a:p>
            <a:r>
              <a:rPr lang="en" dirty="0"/>
              <a:t>Canter, L., &amp; Canter, M. (2001). </a:t>
            </a:r>
            <a:r>
              <a:rPr lang="en" i="1" dirty="0"/>
              <a:t>Assertive Discipline: Positive Behavior Management for Today’s Classroom</a:t>
            </a:r>
            <a:r>
              <a:rPr lang="en" dirty="0"/>
              <a:t>. Canter &amp; Associates.</a:t>
            </a:r>
          </a:p>
          <a:p>
            <a:r>
              <a:rPr lang="en" dirty="0"/>
              <a:t>Charles, C. M. (2008). </a:t>
            </a:r>
            <a:r>
              <a:rPr lang="en" i="1" dirty="0"/>
              <a:t>Building Classroom Discipline</a:t>
            </a:r>
            <a:r>
              <a:rPr lang="en" dirty="0"/>
              <a:t> (9th ed.). Pearson.</a:t>
            </a:r>
          </a:p>
          <a:p>
            <a:r>
              <a:rPr lang="en" dirty="0"/>
              <a:t>Covey, S. R. (1989). </a:t>
            </a:r>
            <a:r>
              <a:rPr lang="en" i="1" dirty="0"/>
              <a:t>The 7 Habits of Highly Effective People: Powerful Lessons in Personal Change</a:t>
            </a:r>
            <a:r>
              <a:rPr lang="en" dirty="0"/>
              <a:t>. Free Press.</a:t>
            </a:r>
          </a:p>
          <a:p>
            <a:r>
              <a:rPr lang="en" dirty="0"/>
              <a:t>Dreikurs, R., Grunwald, B. B., &amp; Pepper, F. C. (1998). </a:t>
            </a:r>
            <a:r>
              <a:rPr lang="en" i="1" dirty="0"/>
              <a:t>Maintaining Sanity in the Classroom: Classroom Management Techniques</a:t>
            </a:r>
            <a:r>
              <a:rPr lang="en" dirty="0"/>
              <a:t> (2nd ed.). Taylor &amp; Francis.</a:t>
            </a:r>
          </a:p>
          <a:p>
            <a:r>
              <a:rPr lang="en" dirty="0"/>
              <a:t>Epstein, J. L., &amp; Sheldon, S. B. (2002). Present and accounted for: Improving student attendance through family and community involvement. </a:t>
            </a:r>
            <a:r>
              <a:rPr lang="en" i="1" dirty="0"/>
              <a:t>The Journal of Educational Research, 95</a:t>
            </a:r>
            <a:r>
              <a:rPr lang="en" dirty="0"/>
              <a:t>(5), 308-318. </a:t>
            </a:r>
            <a:r>
              <a:rPr lang="en" dirty="0">
                <a:hlinkClick r:id="rId2"/>
              </a:rPr>
              <a:t>https://doi.org/10.1080/00220670209596604</a:t>
            </a:r>
            <a:endParaRPr lang="en" dirty="0"/>
          </a:p>
          <a:p>
            <a:r>
              <a:rPr lang="tr-TR" dirty="0" err="1"/>
              <a:t>Ertmer</a:t>
            </a:r>
            <a:r>
              <a:rPr lang="tr-TR" dirty="0"/>
              <a:t>, P. A., &amp; </a:t>
            </a:r>
            <a:r>
              <a:rPr lang="tr-TR" dirty="0" err="1"/>
              <a:t>Ottenbreit-Leftwich</a:t>
            </a:r>
            <a:r>
              <a:rPr lang="tr-TR" dirty="0"/>
              <a:t>, A. T. (2013). </a:t>
            </a:r>
            <a:r>
              <a:rPr lang="tr-TR" dirty="0" err="1"/>
              <a:t>Removing</a:t>
            </a:r>
            <a:r>
              <a:rPr lang="tr-TR" dirty="0"/>
              <a:t> </a:t>
            </a:r>
            <a:r>
              <a:rPr lang="tr-TR" dirty="0" err="1"/>
              <a:t>barriers</a:t>
            </a:r>
            <a:r>
              <a:rPr lang="tr-TR" dirty="0"/>
              <a:t> </a:t>
            </a:r>
            <a:r>
              <a:rPr lang="tr-TR" dirty="0" err="1"/>
              <a:t>to</a:t>
            </a:r>
            <a:r>
              <a:rPr lang="tr-TR" dirty="0"/>
              <a:t> </a:t>
            </a:r>
            <a:r>
              <a:rPr lang="tr-TR" dirty="0" err="1"/>
              <a:t>the</a:t>
            </a:r>
            <a:r>
              <a:rPr lang="tr-TR" dirty="0"/>
              <a:t> </a:t>
            </a:r>
            <a:r>
              <a:rPr lang="tr-TR" dirty="0" err="1"/>
              <a:t>successful</a:t>
            </a:r>
            <a:r>
              <a:rPr lang="tr-TR" dirty="0"/>
              <a:t> </a:t>
            </a:r>
            <a:r>
              <a:rPr lang="tr-TR" dirty="0" err="1"/>
              <a:t>integration</a:t>
            </a:r>
            <a:r>
              <a:rPr lang="tr-TR" dirty="0"/>
              <a:t> of </a:t>
            </a:r>
            <a:r>
              <a:rPr lang="tr-TR" dirty="0" err="1"/>
              <a:t>technology</a:t>
            </a:r>
            <a:r>
              <a:rPr lang="tr-TR" dirty="0"/>
              <a:t> </a:t>
            </a:r>
            <a:r>
              <a:rPr lang="tr-TR" dirty="0" err="1"/>
              <a:t>into</a:t>
            </a:r>
            <a:r>
              <a:rPr lang="tr-TR" dirty="0"/>
              <a:t> </a:t>
            </a:r>
            <a:r>
              <a:rPr lang="tr-TR" dirty="0" err="1"/>
              <a:t>the</a:t>
            </a:r>
            <a:r>
              <a:rPr lang="tr-TR" dirty="0"/>
              <a:t> </a:t>
            </a:r>
            <a:r>
              <a:rPr lang="tr-TR" dirty="0" err="1"/>
              <a:t>classroom</a:t>
            </a:r>
            <a:r>
              <a:rPr lang="tr-TR" dirty="0"/>
              <a:t>: </a:t>
            </a:r>
            <a:r>
              <a:rPr lang="tr-TR" dirty="0" err="1"/>
              <a:t>Lessons</a:t>
            </a:r>
            <a:r>
              <a:rPr lang="tr-TR" dirty="0"/>
              <a:t> </a:t>
            </a:r>
            <a:r>
              <a:rPr lang="tr-TR" dirty="0" err="1"/>
              <a:t>from</a:t>
            </a:r>
            <a:r>
              <a:rPr lang="tr-TR" dirty="0"/>
              <a:t> </a:t>
            </a:r>
            <a:r>
              <a:rPr lang="tr-TR" dirty="0" err="1"/>
              <a:t>the</a:t>
            </a:r>
            <a:r>
              <a:rPr lang="tr-TR" dirty="0"/>
              <a:t> </a:t>
            </a:r>
            <a:r>
              <a:rPr lang="tr-TR" dirty="0" err="1"/>
              <a:t>past</a:t>
            </a:r>
            <a:r>
              <a:rPr lang="tr-TR" dirty="0"/>
              <a:t> </a:t>
            </a:r>
            <a:r>
              <a:rPr lang="tr-TR" dirty="0" err="1"/>
              <a:t>and</a:t>
            </a:r>
            <a:r>
              <a:rPr lang="tr-TR" dirty="0"/>
              <a:t> </a:t>
            </a:r>
            <a:r>
              <a:rPr lang="tr-TR" dirty="0" err="1"/>
              <a:t>present</a:t>
            </a:r>
            <a:r>
              <a:rPr lang="tr-TR" dirty="0"/>
              <a:t>. </a:t>
            </a:r>
            <a:r>
              <a:rPr lang="tr-TR" i="1" dirty="0" err="1"/>
              <a:t>Journal</a:t>
            </a:r>
            <a:r>
              <a:rPr lang="tr-TR" i="1" dirty="0"/>
              <a:t> of </a:t>
            </a:r>
            <a:r>
              <a:rPr lang="tr-TR" i="1" dirty="0" err="1"/>
              <a:t>Educational</a:t>
            </a:r>
            <a:r>
              <a:rPr lang="tr-TR" i="1" dirty="0"/>
              <a:t> Computing </a:t>
            </a:r>
            <a:r>
              <a:rPr lang="tr-TR" i="1" dirty="0" err="1"/>
              <a:t>Research</a:t>
            </a:r>
            <a:r>
              <a:rPr lang="tr-TR" dirty="0"/>
              <a:t>, 48(2), 189-209.</a:t>
            </a:r>
            <a:endParaRPr lang="en" dirty="0"/>
          </a:p>
          <a:p>
            <a:endParaRPr lang="tr-TR" dirty="0"/>
          </a:p>
        </p:txBody>
      </p:sp>
    </p:spTree>
    <p:extLst>
      <p:ext uri="{BB962C8B-B14F-4D97-AF65-F5344CB8AC3E}">
        <p14:creationId xmlns:p14="http://schemas.microsoft.com/office/powerpoint/2010/main" val="12163391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A8D2E60-0B3B-9F46-8A90-CEA566532349}"/>
              </a:ext>
            </a:extLst>
          </p:cNvPr>
          <p:cNvSpPr>
            <a:spLocks noGrp="1"/>
          </p:cNvSpPr>
          <p:nvPr>
            <p:ph type="title"/>
          </p:nvPr>
        </p:nvSpPr>
        <p:spPr/>
        <p:txBody>
          <a:bodyPr/>
          <a:lstStyle/>
          <a:p>
            <a:r>
              <a:rPr lang="en" dirty="0" err="1"/>
              <a:t>Kaynakça</a:t>
            </a:r>
            <a:endParaRPr lang="tr-TR" dirty="0"/>
          </a:p>
        </p:txBody>
      </p:sp>
      <p:sp>
        <p:nvSpPr>
          <p:cNvPr id="3" name="İçerik Yer Tutucusu 2">
            <a:extLst>
              <a:ext uri="{FF2B5EF4-FFF2-40B4-BE49-F238E27FC236}">
                <a16:creationId xmlns:a16="http://schemas.microsoft.com/office/drawing/2014/main" id="{34F0F952-85E9-1F4F-A41B-961015DDBE19}"/>
              </a:ext>
            </a:extLst>
          </p:cNvPr>
          <p:cNvSpPr>
            <a:spLocks noGrp="1"/>
          </p:cNvSpPr>
          <p:nvPr>
            <p:ph idx="1"/>
          </p:nvPr>
        </p:nvSpPr>
        <p:spPr>
          <a:xfrm>
            <a:off x="357848" y="2198537"/>
            <a:ext cx="11032862" cy="4511022"/>
          </a:xfrm>
        </p:spPr>
        <p:txBody>
          <a:bodyPr>
            <a:normAutofit fontScale="77500" lnSpcReduction="20000"/>
          </a:bodyPr>
          <a:lstStyle/>
          <a:p>
            <a:r>
              <a:rPr lang="tr-TR" dirty="0" err="1"/>
              <a:t>Emmer</a:t>
            </a:r>
            <a:r>
              <a:rPr lang="tr-TR" dirty="0"/>
              <a:t>, E. T., &amp; </a:t>
            </a:r>
            <a:r>
              <a:rPr lang="tr-TR" dirty="0" err="1"/>
              <a:t>Evertson</a:t>
            </a:r>
            <a:r>
              <a:rPr lang="tr-TR" dirty="0"/>
              <a:t>, C. M. (2016). </a:t>
            </a:r>
            <a:r>
              <a:rPr lang="tr-TR" i="1" dirty="0" err="1"/>
              <a:t>Classroom</a:t>
            </a:r>
            <a:r>
              <a:rPr lang="tr-TR" i="1" dirty="0"/>
              <a:t> Management </a:t>
            </a:r>
            <a:r>
              <a:rPr lang="tr-TR" i="1" dirty="0" err="1"/>
              <a:t>for</a:t>
            </a:r>
            <a:r>
              <a:rPr lang="tr-TR" i="1" dirty="0"/>
              <a:t> </a:t>
            </a:r>
            <a:r>
              <a:rPr lang="tr-TR" i="1" dirty="0" err="1"/>
              <a:t>Middle</a:t>
            </a:r>
            <a:r>
              <a:rPr lang="tr-TR" i="1" dirty="0"/>
              <a:t> </a:t>
            </a:r>
            <a:r>
              <a:rPr lang="tr-TR" i="1" dirty="0" err="1"/>
              <a:t>and</a:t>
            </a:r>
            <a:r>
              <a:rPr lang="tr-TR" i="1" dirty="0"/>
              <a:t> High School </a:t>
            </a:r>
            <a:r>
              <a:rPr lang="tr-TR" i="1" dirty="0" err="1"/>
              <a:t>Teachers</a:t>
            </a:r>
            <a:r>
              <a:rPr lang="tr-TR" dirty="0"/>
              <a:t>. </a:t>
            </a:r>
            <a:r>
              <a:rPr lang="tr-TR" dirty="0" err="1"/>
              <a:t>Pearson</a:t>
            </a:r>
            <a:r>
              <a:rPr lang="tr-TR" dirty="0"/>
              <a:t>.</a:t>
            </a:r>
            <a:endParaRPr lang="en" dirty="0"/>
          </a:p>
          <a:p>
            <a:r>
              <a:rPr lang="en" dirty="0"/>
              <a:t>Emmer, E. T., &amp; </a:t>
            </a:r>
            <a:r>
              <a:rPr lang="en" dirty="0" err="1"/>
              <a:t>Sabornie</a:t>
            </a:r>
            <a:r>
              <a:rPr lang="en" dirty="0"/>
              <a:t>, E. J. (2015). </a:t>
            </a:r>
            <a:r>
              <a:rPr lang="en" i="1" dirty="0"/>
              <a:t>Handbook of Classroom Management</a:t>
            </a:r>
            <a:r>
              <a:rPr lang="en" dirty="0"/>
              <a:t> (2nd ed.). Routledge.</a:t>
            </a:r>
          </a:p>
          <a:p>
            <a:r>
              <a:rPr lang="tr-TR" dirty="0" err="1"/>
              <a:t>Gay</a:t>
            </a:r>
            <a:r>
              <a:rPr lang="tr-TR" dirty="0"/>
              <a:t>, G. (2018). </a:t>
            </a:r>
            <a:r>
              <a:rPr lang="tr-TR" i="1" dirty="0" err="1"/>
              <a:t>Culturally</a:t>
            </a:r>
            <a:r>
              <a:rPr lang="tr-TR" i="1" dirty="0"/>
              <a:t> </a:t>
            </a:r>
            <a:r>
              <a:rPr lang="tr-TR" i="1" dirty="0" err="1"/>
              <a:t>responsive</a:t>
            </a:r>
            <a:r>
              <a:rPr lang="tr-TR" i="1" dirty="0"/>
              <a:t> </a:t>
            </a:r>
            <a:r>
              <a:rPr lang="tr-TR" i="1" dirty="0" err="1"/>
              <a:t>teaching</a:t>
            </a:r>
            <a:r>
              <a:rPr lang="tr-TR" i="1" dirty="0"/>
              <a:t>: </a:t>
            </a:r>
            <a:r>
              <a:rPr lang="tr-TR" i="1" dirty="0" err="1"/>
              <a:t>Theory</a:t>
            </a:r>
            <a:r>
              <a:rPr lang="tr-TR" i="1" dirty="0"/>
              <a:t>, </a:t>
            </a:r>
            <a:r>
              <a:rPr lang="tr-TR" i="1" dirty="0" err="1"/>
              <a:t>research</a:t>
            </a:r>
            <a:r>
              <a:rPr lang="tr-TR" i="1" dirty="0"/>
              <a:t>, </a:t>
            </a:r>
            <a:r>
              <a:rPr lang="tr-TR" i="1" dirty="0" err="1"/>
              <a:t>and</a:t>
            </a:r>
            <a:r>
              <a:rPr lang="tr-TR" i="1" dirty="0"/>
              <a:t> </a:t>
            </a:r>
            <a:r>
              <a:rPr lang="tr-TR" i="1" dirty="0" err="1"/>
              <a:t>practice</a:t>
            </a:r>
            <a:r>
              <a:rPr lang="tr-TR" dirty="0"/>
              <a:t>. </a:t>
            </a:r>
            <a:r>
              <a:rPr lang="tr-TR" dirty="0" err="1"/>
              <a:t>Teachers</a:t>
            </a:r>
            <a:r>
              <a:rPr lang="tr-TR" dirty="0"/>
              <a:t> </a:t>
            </a:r>
            <a:r>
              <a:rPr lang="tr-TR" dirty="0" err="1"/>
              <a:t>College</a:t>
            </a:r>
            <a:r>
              <a:rPr lang="tr-TR" dirty="0"/>
              <a:t> </a:t>
            </a:r>
            <a:r>
              <a:rPr lang="tr-TR" dirty="0" err="1"/>
              <a:t>Press</a:t>
            </a:r>
            <a:r>
              <a:rPr lang="tr-TR" dirty="0"/>
              <a:t>.</a:t>
            </a:r>
          </a:p>
          <a:p>
            <a:r>
              <a:rPr lang="en" dirty="0"/>
              <a:t>Gardner, H. (1983). </a:t>
            </a:r>
            <a:r>
              <a:rPr lang="en" i="1" dirty="0"/>
              <a:t>Frames of Mind: The Theory of Multiple Intelligences</a:t>
            </a:r>
            <a:r>
              <a:rPr lang="en" dirty="0"/>
              <a:t>. Basic Books.</a:t>
            </a:r>
          </a:p>
          <a:p>
            <a:r>
              <a:rPr lang="en" dirty="0"/>
              <a:t>Glasser, W. (1998). </a:t>
            </a:r>
            <a:r>
              <a:rPr lang="en" i="1" dirty="0"/>
              <a:t>Choice Theory: A New Psychology of Personal Freedom</a:t>
            </a:r>
            <a:r>
              <a:rPr lang="en" dirty="0"/>
              <a:t>. Harper Perennial.</a:t>
            </a:r>
          </a:p>
          <a:p>
            <a:r>
              <a:rPr lang="en" dirty="0"/>
              <a:t>Goleman, D. (1995). </a:t>
            </a:r>
            <a:r>
              <a:rPr lang="en" i="1" dirty="0"/>
              <a:t>Emotional Intelligence: Why It Can Matter More Than IQ</a:t>
            </a:r>
            <a:r>
              <a:rPr lang="en" dirty="0"/>
              <a:t>. Bantam Books.</a:t>
            </a:r>
          </a:p>
          <a:p>
            <a:r>
              <a:rPr lang="en" dirty="0"/>
              <a:t>Gordon, T. (2003). </a:t>
            </a:r>
            <a:r>
              <a:rPr lang="en" i="1" dirty="0"/>
              <a:t>Teacher Effectiveness Training: The Program Proven to Help Teachers Bring Out the Best in Students of All Ages</a:t>
            </a:r>
            <a:r>
              <a:rPr lang="en" dirty="0"/>
              <a:t>. Three Rivers Press.</a:t>
            </a:r>
          </a:p>
          <a:p>
            <a:r>
              <a:rPr lang="en" dirty="0"/>
              <a:t>Jones, F. H. (2000). </a:t>
            </a:r>
            <a:r>
              <a:rPr lang="en" i="1" dirty="0"/>
              <a:t>Tools for Teaching</a:t>
            </a:r>
            <a:r>
              <a:rPr lang="en" dirty="0"/>
              <a:t>. Fredric H. Jones &amp; Associates.</a:t>
            </a:r>
          </a:p>
          <a:p>
            <a:r>
              <a:rPr lang="en" dirty="0" err="1"/>
              <a:t>Kounin</a:t>
            </a:r>
            <a:r>
              <a:rPr lang="en" dirty="0"/>
              <a:t>, J. S. (1970). </a:t>
            </a:r>
            <a:r>
              <a:rPr lang="en" i="1" dirty="0"/>
              <a:t>Discipline and Group Management in Classrooms</a:t>
            </a:r>
            <a:r>
              <a:rPr lang="en" dirty="0"/>
              <a:t>. Holt, Rinehart and Winston.</a:t>
            </a:r>
          </a:p>
          <a:p>
            <a:r>
              <a:rPr lang="en" dirty="0"/>
              <a:t>King, C. A. (2006). </a:t>
            </a:r>
            <a:r>
              <a:rPr lang="en" i="1" dirty="0"/>
              <a:t>Adolescent Suicide Risk: A Practitioner’s Guide to Screening, Assessment, and Management</a:t>
            </a:r>
            <a:r>
              <a:rPr lang="en" dirty="0"/>
              <a:t>. Guilford Press.</a:t>
            </a:r>
          </a:p>
          <a:p>
            <a:r>
              <a:rPr lang="tr-TR" dirty="0" err="1"/>
              <a:t>Lewis</a:t>
            </a:r>
            <a:r>
              <a:rPr lang="tr-TR" dirty="0"/>
              <a:t>, R., </a:t>
            </a:r>
            <a:r>
              <a:rPr lang="tr-TR" dirty="0" err="1"/>
              <a:t>Romi</a:t>
            </a:r>
            <a:r>
              <a:rPr lang="tr-TR" dirty="0"/>
              <a:t>, S., </a:t>
            </a:r>
            <a:r>
              <a:rPr lang="tr-TR" dirty="0" err="1"/>
              <a:t>Katz</a:t>
            </a:r>
            <a:r>
              <a:rPr lang="tr-TR" dirty="0"/>
              <a:t>, Y. J., &amp; </a:t>
            </a:r>
            <a:r>
              <a:rPr lang="tr-TR" dirty="0" err="1"/>
              <a:t>Qui</a:t>
            </a:r>
            <a:r>
              <a:rPr lang="tr-TR" dirty="0"/>
              <a:t>, X. (2008). </a:t>
            </a:r>
            <a:r>
              <a:rPr lang="tr-TR" dirty="0" err="1"/>
              <a:t>Teachers</a:t>
            </a:r>
            <a:r>
              <a:rPr lang="tr-TR" dirty="0"/>
              <a:t>’ </a:t>
            </a:r>
            <a:r>
              <a:rPr lang="tr-TR" dirty="0" err="1"/>
              <a:t>classroom</a:t>
            </a:r>
            <a:r>
              <a:rPr lang="tr-TR" dirty="0"/>
              <a:t> </a:t>
            </a:r>
            <a:r>
              <a:rPr lang="tr-TR" dirty="0" err="1"/>
              <a:t>discipline</a:t>
            </a:r>
            <a:r>
              <a:rPr lang="tr-TR" dirty="0"/>
              <a:t> </a:t>
            </a:r>
            <a:r>
              <a:rPr lang="tr-TR" dirty="0" err="1"/>
              <a:t>and</a:t>
            </a:r>
            <a:r>
              <a:rPr lang="tr-TR" dirty="0"/>
              <a:t> </a:t>
            </a:r>
            <a:r>
              <a:rPr lang="tr-TR" dirty="0" err="1"/>
              <a:t>student</a:t>
            </a:r>
            <a:r>
              <a:rPr lang="tr-TR" dirty="0"/>
              <a:t> </a:t>
            </a:r>
            <a:r>
              <a:rPr lang="tr-TR" dirty="0" err="1"/>
              <a:t>misbehavior</a:t>
            </a:r>
            <a:r>
              <a:rPr lang="tr-TR" dirty="0"/>
              <a:t> in </a:t>
            </a:r>
            <a:r>
              <a:rPr lang="tr-TR" dirty="0" err="1"/>
              <a:t>Australia</a:t>
            </a:r>
            <a:r>
              <a:rPr lang="tr-TR" dirty="0"/>
              <a:t>, </a:t>
            </a:r>
            <a:r>
              <a:rPr lang="tr-TR" dirty="0" err="1"/>
              <a:t>China</a:t>
            </a:r>
            <a:r>
              <a:rPr lang="tr-TR" dirty="0"/>
              <a:t> </a:t>
            </a:r>
            <a:r>
              <a:rPr lang="tr-TR" dirty="0" err="1"/>
              <a:t>and</a:t>
            </a:r>
            <a:r>
              <a:rPr lang="tr-TR" dirty="0"/>
              <a:t> </a:t>
            </a:r>
            <a:r>
              <a:rPr lang="tr-TR" dirty="0" err="1"/>
              <a:t>Israel</a:t>
            </a:r>
            <a:r>
              <a:rPr lang="tr-TR" dirty="0"/>
              <a:t>. </a:t>
            </a:r>
            <a:r>
              <a:rPr lang="tr-TR" i="1" dirty="0" err="1"/>
              <a:t>Teaching</a:t>
            </a:r>
            <a:r>
              <a:rPr lang="tr-TR" i="1" dirty="0"/>
              <a:t> </a:t>
            </a:r>
            <a:r>
              <a:rPr lang="tr-TR" i="1" dirty="0" err="1"/>
              <a:t>and</a:t>
            </a:r>
            <a:r>
              <a:rPr lang="tr-TR" i="1" dirty="0"/>
              <a:t> </a:t>
            </a:r>
            <a:r>
              <a:rPr lang="tr-TR" i="1" dirty="0" err="1"/>
              <a:t>Teacher</a:t>
            </a:r>
            <a:r>
              <a:rPr lang="tr-TR" i="1" dirty="0"/>
              <a:t> </a:t>
            </a:r>
            <a:r>
              <a:rPr lang="tr-TR" i="1" dirty="0" err="1"/>
              <a:t>Education</a:t>
            </a:r>
            <a:r>
              <a:rPr lang="tr-TR" dirty="0"/>
              <a:t>, 24(3), 715-724.</a:t>
            </a:r>
            <a:endParaRPr lang="en" dirty="0"/>
          </a:p>
          <a:p>
            <a:r>
              <a:rPr lang="tr-TR" dirty="0" err="1"/>
              <a:t>Marzano</a:t>
            </a:r>
            <a:r>
              <a:rPr lang="tr-TR" dirty="0"/>
              <a:t>, R. J. (2003). </a:t>
            </a:r>
            <a:r>
              <a:rPr lang="tr-TR" i="1" dirty="0" err="1"/>
              <a:t>Classroom</a:t>
            </a:r>
            <a:r>
              <a:rPr lang="tr-TR" i="1" dirty="0"/>
              <a:t> </a:t>
            </a:r>
            <a:r>
              <a:rPr lang="tr-TR" i="1" dirty="0" err="1"/>
              <a:t>management</a:t>
            </a:r>
            <a:r>
              <a:rPr lang="tr-TR" i="1" dirty="0"/>
              <a:t> </a:t>
            </a:r>
            <a:r>
              <a:rPr lang="tr-TR" i="1" dirty="0" err="1"/>
              <a:t>that</a:t>
            </a:r>
            <a:r>
              <a:rPr lang="tr-TR" i="1" dirty="0"/>
              <a:t> </a:t>
            </a:r>
            <a:r>
              <a:rPr lang="tr-TR" i="1" dirty="0" err="1"/>
              <a:t>works</a:t>
            </a:r>
            <a:r>
              <a:rPr lang="tr-TR" i="1" dirty="0"/>
              <a:t>: </a:t>
            </a:r>
            <a:r>
              <a:rPr lang="tr-TR" i="1" dirty="0" err="1"/>
              <a:t>Research-based</a:t>
            </a:r>
            <a:r>
              <a:rPr lang="tr-TR" i="1" dirty="0"/>
              <a:t> </a:t>
            </a:r>
            <a:r>
              <a:rPr lang="tr-TR" i="1" dirty="0" err="1"/>
              <a:t>strategies</a:t>
            </a:r>
            <a:r>
              <a:rPr lang="tr-TR" i="1" dirty="0"/>
              <a:t> </a:t>
            </a:r>
            <a:r>
              <a:rPr lang="tr-TR" i="1" dirty="0" err="1"/>
              <a:t>for</a:t>
            </a:r>
            <a:r>
              <a:rPr lang="tr-TR" i="1" dirty="0"/>
              <a:t> </a:t>
            </a:r>
            <a:r>
              <a:rPr lang="tr-TR" i="1" dirty="0" err="1"/>
              <a:t>every</a:t>
            </a:r>
            <a:r>
              <a:rPr lang="tr-TR" i="1" dirty="0"/>
              <a:t> </a:t>
            </a:r>
            <a:r>
              <a:rPr lang="tr-TR" i="1" dirty="0" err="1"/>
              <a:t>teacher</a:t>
            </a:r>
            <a:r>
              <a:rPr lang="tr-TR" dirty="0"/>
              <a:t>. ASCD.</a:t>
            </a:r>
            <a:endParaRPr lang="en" dirty="0"/>
          </a:p>
          <a:p>
            <a:r>
              <a:rPr lang="en" dirty="0"/>
              <a:t>Ormrod, J. E. (2014). </a:t>
            </a:r>
            <a:r>
              <a:rPr lang="en" i="1" dirty="0"/>
              <a:t>Educational Psychology: Developing Learners</a:t>
            </a:r>
            <a:r>
              <a:rPr lang="en" dirty="0"/>
              <a:t> (8th ed.). Pearson.</a:t>
            </a:r>
          </a:p>
          <a:p>
            <a:endParaRPr lang="tr-TR" dirty="0"/>
          </a:p>
        </p:txBody>
      </p:sp>
    </p:spTree>
    <p:extLst>
      <p:ext uri="{BB962C8B-B14F-4D97-AF65-F5344CB8AC3E}">
        <p14:creationId xmlns:p14="http://schemas.microsoft.com/office/powerpoint/2010/main" val="23401079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BFBC7EC-ED3B-1B49-8F38-3AEEB648A8C3}"/>
              </a:ext>
            </a:extLst>
          </p:cNvPr>
          <p:cNvSpPr>
            <a:spLocks noGrp="1"/>
          </p:cNvSpPr>
          <p:nvPr>
            <p:ph type="title"/>
          </p:nvPr>
        </p:nvSpPr>
        <p:spPr/>
        <p:txBody>
          <a:bodyPr/>
          <a:lstStyle/>
          <a:p>
            <a:r>
              <a:rPr lang="en" dirty="0" err="1"/>
              <a:t>Kaynakça</a:t>
            </a:r>
            <a:endParaRPr lang="tr-TR" dirty="0"/>
          </a:p>
        </p:txBody>
      </p:sp>
      <p:sp>
        <p:nvSpPr>
          <p:cNvPr id="3" name="İçerik Yer Tutucusu 2">
            <a:extLst>
              <a:ext uri="{FF2B5EF4-FFF2-40B4-BE49-F238E27FC236}">
                <a16:creationId xmlns:a16="http://schemas.microsoft.com/office/drawing/2014/main" id="{C276AD1A-1D97-E149-96F8-BC1B8BC1A379}"/>
              </a:ext>
            </a:extLst>
          </p:cNvPr>
          <p:cNvSpPr>
            <a:spLocks noGrp="1"/>
          </p:cNvSpPr>
          <p:nvPr>
            <p:ph idx="1"/>
          </p:nvPr>
        </p:nvSpPr>
        <p:spPr>
          <a:xfrm>
            <a:off x="355574" y="2590422"/>
            <a:ext cx="10554574" cy="3636511"/>
          </a:xfrm>
        </p:spPr>
        <p:txBody>
          <a:bodyPr>
            <a:normAutofit fontScale="77500" lnSpcReduction="20000"/>
          </a:bodyPr>
          <a:lstStyle/>
          <a:p>
            <a:pPr lvl="0"/>
            <a:r>
              <a:rPr lang="en-US" dirty="0"/>
              <a:t>Piaget, J. (1952). </a:t>
            </a:r>
            <a:r>
              <a:rPr lang="en-US" i="1" dirty="0"/>
              <a:t>The Origins of Intelligence in Children</a:t>
            </a:r>
            <a:r>
              <a:rPr lang="en-US" dirty="0"/>
              <a:t>. International Universities Press.</a:t>
            </a:r>
            <a:endParaRPr lang="tr-TR" dirty="0"/>
          </a:p>
          <a:p>
            <a:pPr lvl="0"/>
            <a:r>
              <a:rPr lang="tr-TR" dirty="0"/>
              <a:t>Pianta, R. C., </a:t>
            </a:r>
            <a:r>
              <a:rPr lang="tr-TR" dirty="0" err="1"/>
              <a:t>Hamre</a:t>
            </a:r>
            <a:r>
              <a:rPr lang="tr-TR" dirty="0"/>
              <a:t>, B. K., &amp; </a:t>
            </a:r>
            <a:r>
              <a:rPr lang="tr-TR" dirty="0" err="1"/>
              <a:t>Allen</a:t>
            </a:r>
            <a:r>
              <a:rPr lang="tr-TR" dirty="0"/>
              <a:t>, J. P. (2012). </a:t>
            </a:r>
            <a:r>
              <a:rPr lang="tr-TR" dirty="0" err="1"/>
              <a:t>Teacher-student</a:t>
            </a:r>
            <a:r>
              <a:rPr lang="tr-TR" dirty="0"/>
              <a:t> </a:t>
            </a:r>
            <a:r>
              <a:rPr lang="tr-TR" dirty="0" err="1"/>
              <a:t>relationships</a:t>
            </a:r>
            <a:r>
              <a:rPr lang="tr-TR" dirty="0"/>
              <a:t> </a:t>
            </a:r>
            <a:r>
              <a:rPr lang="tr-TR" dirty="0" err="1"/>
              <a:t>and</a:t>
            </a:r>
            <a:r>
              <a:rPr lang="tr-TR" dirty="0"/>
              <a:t> </a:t>
            </a:r>
            <a:r>
              <a:rPr lang="tr-TR" dirty="0" err="1"/>
              <a:t>engagement</a:t>
            </a:r>
            <a:r>
              <a:rPr lang="tr-TR" dirty="0"/>
              <a:t>: </a:t>
            </a:r>
            <a:r>
              <a:rPr lang="tr-TR" dirty="0" err="1"/>
              <a:t>Conceptualizing</a:t>
            </a:r>
            <a:r>
              <a:rPr lang="tr-TR" dirty="0"/>
              <a:t>, </a:t>
            </a:r>
            <a:r>
              <a:rPr lang="tr-TR" dirty="0" err="1"/>
              <a:t>measuring</a:t>
            </a:r>
            <a:r>
              <a:rPr lang="tr-TR" dirty="0"/>
              <a:t>, </a:t>
            </a:r>
            <a:r>
              <a:rPr lang="tr-TR" dirty="0" err="1"/>
              <a:t>and</a:t>
            </a:r>
            <a:r>
              <a:rPr lang="tr-TR" dirty="0"/>
              <a:t> </a:t>
            </a:r>
            <a:r>
              <a:rPr lang="tr-TR" dirty="0" err="1"/>
              <a:t>improving</a:t>
            </a:r>
            <a:r>
              <a:rPr lang="tr-TR" dirty="0"/>
              <a:t> </a:t>
            </a:r>
            <a:r>
              <a:rPr lang="tr-TR" dirty="0" err="1"/>
              <a:t>the</a:t>
            </a:r>
            <a:r>
              <a:rPr lang="tr-TR" dirty="0"/>
              <a:t> </a:t>
            </a:r>
            <a:r>
              <a:rPr lang="tr-TR" dirty="0" err="1"/>
              <a:t>capacity</a:t>
            </a:r>
            <a:r>
              <a:rPr lang="tr-TR" dirty="0"/>
              <a:t> of </a:t>
            </a:r>
            <a:r>
              <a:rPr lang="tr-TR" dirty="0" err="1"/>
              <a:t>classroom</a:t>
            </a:r>
            <a:r>
              <a:rPr lang="tr-TR" dirty="0"/>
              <a:t> </a:t>
            </a:r>
            <a:r>
              <a:rPr lang="tr-TR" dirty="0" err="1"/>
              <a:t>interactions</a:t>
            </a:r>
            <a:r>
              <a:rPr lang="tr-TR" dirty="0"/>
              <a:t>. </a:t>
            </a:r>
            <a:r>
              <a:rPr lang="tr-TR" dirty="0" err="1"/>
              <a:t>In</a:t>
            </a:r>
            <a:r>
              <a:rPr lang="tr-TR" dirty="0"/>
              <a:t> S. L. </a:t>
            </a:r>
            <a:r>
              <a:rPr lang="tr-TR" dirty="0" err="1"/>
              <a:t>Christenson</a:t>
            </a:r>
            <a:r>
              <a:rPr lang="tr-TR" dirty="0"/>
              <a:t>, A. L. </a:t>
            </a:r>
            <a:r>
              <a:rPr lang="tr-TR" dirty="0" err="1"/>
              <a:t>Reschly</a:t>
            </a:r>
            <a:r>
              <a:rPr lang="tr-TR" dirty="0"/>
              <a:t>, &amp; C. </a:t>
            </a:r>
            <a:r>
              <a:rPr lang="tr-TR" dirty="0" err="1"/>
              <a:t>Wylie</a:t>
            </a:r>
            <a:r>
              <a:rPr lang="tr-TR" dirty="0"/>
              <a:t> (</a:t>
            </a:r>
            <a:r>
              <a:rPr lang="tr-TR" dirty="0" err="1"/>
              <a:t>Eds</a:t>
            </a:r>
            <a:r>
              <a:rPr lang="tr-TR" dirty="0"/>
              <a:t>.), </a:t>
            </a:r>
            <a:r>
              <a:rPr lang="tr-TR" i="1" dirty="0" err="1"/>
              <a:t>Handbook</a:t>
            </a:r>
            <a:r>
              <a:rPr lang="tr-TR" i="1" dirty="0"/>
              <a:t> of </a:t>
            </a:r>
            <a:r>
              <a:rPr lang="tr-TR" i="1" dirty="0" err="1"/>
              <a:t>Research</a:t>
            </a:r>
            <a:r>
              <a:rPr lang="tr-TR" i="1" dirty="0"/>
              <a:t> on </a:t>
            </a:r>
            <a:r>
              <a:rPr lang="tr-TR" i="1" dirty="0" err="1"/>
              <a:t>Student</a:t>
            </a:r>
            <a:r>
              <a:rPr lang="tr-TR" i="1" dirty="0"/>
              <a:t> </a:t>
            </a:r>
            <a:r>
              <a:rPr lang="tr-TR" i="1" dirty="0" err="1"/>
              <a:t>Engagement</a:t>
            </a:r>
            <a:r>
              <a:rPr lang="tr-TR" dirty="0"/>
              <a:t> (</a:t>
            </a:r>
            <a:r>
              <a:rPr lang="tr-TR" dirty="0" err="1"/>
              <a:t>pp</a:t>
            </a:r>
            <a:r>
              <a:rPr lang="tr-TR" dirty="0"/>
              <a:t>. 365-386). </a:t>
            </a:r>
            <a:r>
              <a:rPr lang="tr-TR" dirty="0" err="1"/>
              <a:t>Springer</a:t>
            </a:r>
            <a:r>
              <a:rPr lang="tr-TR" dirty="0"/>
              <a:t>.</a:t>
            </a:r>
          </a:p>
          <a:p>
            <a:pPr lvl="0"/>
            <a:r>
              <a:rPr lang="en-US" dirty="0"/>
              <a:t>Reid, R. (2005). </a:t>
            </a:r>
            <a:r>
              <a:rPr lang="en-US" i="1" dirty="0"/>
              <a:t>Learning Disabilities and Related Mild Disabilities: Characteristics, Teaching Strategies, and New Directions</a:t>
            </a:r>
            <a:r>
              <a:rPr lang="en-US" dirty="0"/>
              <a:t>. Houghton Mifflin Company.</a:t>
            </a:r>
            <a:endParaRPr lang="tr-TR" dirty="0"/>
          </a:p>
          <a:p>
            <a:pPr lvl="0"/>
            <a:r>
              <a:rPr lang="tr-TR" dirty="0" err="1"/>
              <a:t>Simonsen</a:t>
            </a:r>
            <a:r>
              <a:rPr lang="tr-TR" dirty="0"/>
              <a:t>, B., </a:t>
            </a:r>
            <a:r>
              <a:rPr lang="tr-TR" dirty="0" err="1"/>
              <a:t>Fairbanks</a:t>
            </a:r>
            <a:r>
              <a:rPr lang="tr-TR" dirty="0"/>
              <a:t>, S., </a:t>
            </a:r>
            <a:r>
              <a:rPr lang="tr-TR" dirty="0" err="1"/>
              <a:t>Briesch</a:t>
            </a:r>
            <a:r>
              <a:rPr lang="tr-TR" dirty="0"/>
              <a:t>, A., </a:t>
            </a:r>
            <a:r>
              <a:rPr lang="tr-TR" dirty="0" err="1"/>
              <a:t>Myers</a:t>
            </a:r>
            <a:r>
              <a:rPr lang="tr-TR" dirty="0"/>
              <a:t>, D., &amp; </a:t>
            </a:r>
            <a:r>
              <a:rPr lang="tr-TR" dirty="0" err="1"/>
              <a:t>Sugai</a:t>
            </a:r>
            <a:r>
              <a:rPr lang="tr-TR" dirty="0"/>
              <a:t>, G. (2008). </a:t>
            </a:r>
            <a:r>
              <a:rPr lang="tr-TR" dirty="0" err="1"/>
              <a:t>Evidence-based</a:t>
            </a:r>
            <a:r>
              <a:rPr lang="tr-TR" dirty="0"/>
              <a:t> </a:t>
            </a:r>
            <a:r>
              <a:rPr lang="tr-TR" dirty="0" err="1"/>
              <a:t>practices</a:t>
            </a:r>
            <a:r>
              <a:rPr lang="tr-TR" dirty="0"/>
              <a:t> in </a:t>
            </a:r>
            <a:r>
              <a:rPr lang="tr-TR" dirty="0" err="1"/>
              <a:t>classroom</a:t>
            </a:r>
            <a:r>
              <a:rPr lang="tr-TR" dirty="0"/>
              <a:t> </a:t>
            </a:r>
            <a:r>
              <a:rPr lang="tr-TR" dirty="0" err="1"/>
              <a:t>management</a:t>
            </a:r>
            <a:r>
              <a:rPr lang="tr-TR" dirty="0"/>
              <a:t>: </a:t>
            </a:r>
            <a:r>
              <a:rPr lang="tr-TR" dirty="0" err="1"/>
              <a:t>Considerations</a:t>
            </a:r>
            <a:r>
              <a:rPr lang="tr-TR" dirty="0"/>
              <a:t> </a:t>
            </a:r>
            <a:r>
              <a:rPr lang="tr-TR" dirty="0" err="1"/>
              <a:t>for</a:t>
            </a:r>
            <a:r>
              <a:rPr lang="tr-TR" dirty="0"/>
              <a:t> </a:t>
            </a:r>
            <a:r>
              <a:rPr lang="tr-TR" dirty="0" err="1"/>
              <a:t>research</a:t>
            </a:r>
            <a:r>
              <a:rPr lang="tr-TR" dirty="0"/>
              <a:t> </a:t>
            </a:r>
            <a:r>
              <a:rPr lang="tr-TR" dirty="0" err="1"/>
              <a:t>to</a:t>
            </a:r>
            <a:r>
              <a:rPr lang="tr-TR" dirty="0"/>
              <a:t> </a:t>
            </a:r>
            <a:r>
              <a:rPr lang="tr-TR" dirty="0" err="1"/>
              <a:t>practice</a:t>
            </a:r>
            <a:r>
              <a:rPr lang="tr-TR" dirty="0"/>
              <a:t>. </a:t>
            </a:r>
            <a:r>
              <a:rPr lang="tr-TR" i="1" dirty="0" err="1"/>
              <a:t>Education</a:t>
            </a:r>
            <a:r>
              <a:rPr lang="tr-TR" i="1" dirty="0"/>
              <a:t> </a:t>
            </a:r>
            <a:r>
              <a:rPr lang="tr-TR" i="1" dirty="0" err="1"/>
              <a:t>and</a:t>
            </a:r>
            <a:r>
              <a:rPr lang="tr-TR" i="1" dirty="0"/>
              <a:t> </a:t>
            </a:r>
            <a:r>
              <a:rPr lang="tr-TR" i="1" dirty="0" err="1"/>
              <a:t>Treatment</a:t>
            </a:r>
            <a:r>
              <a:rPr lang="tr-TR" i="1" dirty="0"/>
              <a:t> of </a:t>
            </a:r>
            <a:r>
              <a:rPr lang="tr-TR" i="1" dirty="0" err="1"/>
              <a:t>Children</a:t>
            </a:r>
            <a:r>
              <a:rPr lang="tr-TR" dirty="0"/>
              <a:t>, 31(3), 351-380.</a:t>
            </a:r>
          </a:p>
          <a:p>
            <a:pPr lvl="0"/>
            <a:r>
              <a:rPr lang="en-US" dirty="0"/>
              <a:t>Vygotsky, L. S. (1978). </a:t>
            </a:r>
            <a:r>
              <a:rPr lang="en-US" i="1" dirty="0"/>
              <a:t>Mind in Society: The Development of Higher Psychological Processes</a:t>
            </a:r>
            <a:r>
              <a:rPr lang="en-US" dirty="0"/>
              <a:t>. Harvard University Press.</a:t>
            </a:r>
            <a:endParaRPr lang="tr-TR" dirty="0"/>
          </a:p>
          <a:p>
            <a:pPr lvl="0"/>
            <a:r>
              <a:rPr lang="en-US" dirty="0"/>
              <a:t>Walker, H. M., Colvin, G., &amp; Ramsey, E. (1995). </a:t>
            </a:r>
            <a:r>
              <a:rPr lang="en-US" i="1" dirty="0"/>
              <a:t>Antisocial Behavior in School: Strategies and Best Practices</a:t>
            </a:r>
            <a:r>
              <a:rPr lang="en-US" dirty="0"/>
              <a:t>. Brooks/Cole.</a:t>
            </a:r>
            <a:endParaRPr lang="tr-TR" dirty="0"/>
          </a:p>
          <a:p>
            <a:pPr lvl="0"/>
            <a:r>
              <a:rPr lang="tr-TR" dirty="0" err="1"/>
              <a:t>Walker</a:t>
            </a:r>
            <a:r>
              <a:rPr lang="tr-TR" dirty="0"/>
              <a:t>, H. M., </a:t>
            </a:r>
            <a:r>
              <a:rPr lang="tr-TR" dirty="0" err="1"/>
              <a:t>Shea</a:t>
            </a:r>
            <a:r>
              <a:rPr lang="tr-TR" dirty="0"/>
              <a:t>, T. M., &amp; </a:t>
            </a:r>
            <a:r>
              <a:rPr lang="tr-TR" dirty="0" err="1"/>
              <a:t>Bauer</a:t>
            </a:r>
            <a:r>
              <a:rPr lang="tr-TR" dirty="0"/>
              <a:t>, A. M. (2004). </a:t>
            </a:r>
            <a:r>
              <a:rPr lang="tr-TR" i="1" dirty="0" err="1"/>
              <a:t>Behavior</a:t>
            </a:r>
            <a:r>
              <a:rPr lang="tr-TR" i="1" dirty="0"/>
              <a:t> </a:t>
            </a:r>
            <a:r>
              <a:rPr lang="tr-TR" i="1" dirty="0" err="1"/>
              <a:t>management</a:t>
            </a:r>
            <a:r>
              <a:rPr lang="tr-TR" i="1" dirty="0"/>
              <a:t>: A </a:t>
            </a:r>
            <a:r>
              <a:rPr lang="tr-TR" i="1" dirty="0" err="1"/>
              <a:t>practical</a:t>
            </a:r>
            <a:r>
              <a:rPr lang="tr-TR" i="1" dirty="0"/>
              <a:t> </a:t>
            </a:r>
            <a:r>
              <a:rPr lang="tr-TR" i="1" dirty="0" err="1"/>
              <a:t>approach</a:t>
            </a:r>
            <a:r>
              <a:rPr lang="tr-TR" i="1" dirty="0"/>
              <a:t> </a:t>
            </a:r>
            <a:r>
              <a:rPr lang="tr-TR" i="1" dirty="0" err="1"/>
              <a:t>for</a:t>
            </a:r>
            <a:r>
              <a:rPr lang="tr-TR" i="1" dirty="0"/>
              <a:t> </a:t>
            </a:r>
            <a:r>
              <a:rPr lang="tr-TR" i="1" dirty="0" err="1"/>
              <a:t>educators</a:t>
            </a:r>
            <a:r>
              <a:rPr lang="tr-TR" dirty="0"/>
              <a:t>. </a:t>
            </a:r>
            <a:r>
              <a:rPr lang="tr-TR" dirty="0" err="1"/>
              <a:t>Pearson</a:t>
            </a:r>
            <a:r>
              <a:rPr lang="tr-TR" dirty="0"/>
              <a:t>.</a:t>
            </a:r>
          </a:p>
          <a:p>
            <a:pPr lvl="0"/>
            <a:r>
              <a:rPr lang="en-US" dirty="0"/>
              <a:t>Zimmerman, B. J. (2002). Achieving self-regulation: The trial and triumph of adolescence. In F. </a:t>
            </a:r>
            <a:r>
              <a:rPr lang="en-US" dirty="0" err="1"/>
              <a:t>Pajares</a:t>
            </a:r>
            <a:r>
              <a:rPr lang="en-US" dirty="0"/>
              <a:t> &amp; T. </a:t>
            </a:r>
            <a:r>
              <a:rPr lang="en-US" dirty="0" err="1"/>
              <a:t>Urdan</a:t>
            </a:r>
            <a:r>
              <a:rPr lang="en-US" dirty="0"/>
              <a:t> (Eds.), </a:t>
            </a:r>
            <a:r>
              <a:rPr lang="en-US" i="1" dirty="0"/>
              <a:t>Academic Motivation of Adolescents</a:t>
            </a:r>
            <a:r>
              <a:rPr lang="en-US" dirty="0"/>
              <a:t> (pp. 1-27). IAP.</a:t>
            </a:r>
            <a:endParaRPr lang="tr-TR" dirty="0"/>
          </a:p>
          <a:p>
            <a:endParaRPr lang="tr-TR" dirty="0"/>
          </a:p>
          <a:p>
            <a:endParaRPr lang="tr-TR" dirty="0"/>
          </a:p>
        </p:txBody>
      </p:sp>
    </p:spTree>
    <p:extLst>
      <p:ext uri="{BB962C8B-B14F-4D97-AF65-F5344CB8AC3E}">
        <p14:creationId xmlns:p14="http://schemas.microsoft.com/office/powerpoint/2010/main" val="2476485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450686B-226C-534A-91AA-C4C3FD4B43F2}"/>
              </a:ext>
            </a:extLst>
          </p:cNvPr>
          <p:cNvSpPr>
            <a:spLocks noGrp="1"/>
          </p:cNvSpPr>
          <p:nvPr>
            <p:ph type="title"/>
          </p:nvPr>
        </p:nvSpPr>
        <p:spPr/>
        <p:txBody>
          <a:bodyPr/>
          <a:lstStyle/>
          <a:p>
            <a:r>
              <a:rPr lang="tr-TR" dirty="0"/>
              <a:t>Olumsuz Davranışlarla Baş Etme Stratejileri</a:t>
            </a:r>
          </a:p>
        </p:txBody>
      </p:sp>
      <p:sp>
        <p:nvSpPr>
          <p:cNvPr id="3" name="İçerik Yer Tutucusu 2">
            <a:extLst>
              <a:ext uri="{FF2B5EF4-FFF2-40B4-BE49-F238E27FC236}">
                <a16:creationId xmlns:a16="http://schemas.microsoft.com/office/drawing/2014/main" id="{7966AECA-76C6-7E47-B455-E4878D5B1A1E}"/>
              </a:ext>
            </a:extLst>
          </p:cNvPr>
          <p:cNvSpPr>
            <a:spLocks noGrp="1"/>
          </p:cNvSpPr>
          <p:nvPr>
            <p:ph idx="1"/>
          </p:nvPr>
        </p:nvSpPr>
        <p:spPr/>
        <p:txBody>
          <a:bodyPr/>
          <a:lstStyle/>
          <a:p>
            <a:pPr algn="ctr"/>
            <a:r>
              <a:rPr lang="tr-TR" dirty="0"/>
              <a:t>Olumsuz davranışlar, öğretmenlerin sınıf içindeki otoritelerini ve öğrencilerin öğrenme süreçlerini olumsuz etkileyebilir. Bu nedenle, öğretmenlerin bu tür davranışlarla başa çıkmak için etkili stratejilere sahip olması önemlidir. Bu stratejiler arasında, anında müdahale, davranışların nedenlerinin anlaşılması ve problem çözme teknikleri yer alır (</a:t>
            </a:r>
            <a:r>
              <a:rPr lang="tr-TR" dirty="0" err="1"/>
              <a:t>Lewis</a:t>
            </a:r>
            <a:r>
              <a:rPr lang="tr-TR" dirty="0"/>
              <a:t>, </a:t>
            </a:r>
            <a:r>
              <a:rPr lang="tr-TR" dirty="0" err="1"/>
              <a:t>Romi</a:t>
            </a:r>
            <a:r>
              <a:rPr lang="tr-TR" dirty="0"/>
              <a:t>, </a:t>
            </a:r>
            <a:r>
              <a:rPr lang="tr-TR" dirty="0" err="1"/>
              <a:t>Katz</a:t>
            </a:r>
            <a:r>
              <a:rPr lang="tr-TR" dirty="0"/>
              <a:t>, &amp; </a:t>
            </a:r>
            <a:r>
              <a:rPr lang="tr-TR" dirty="0" err="1"/>
              <a:t>Qui</a:t>
            </a:r>
            <a:r>
              <a:rPr lang="tr-TR" dirty="0"/>
              <a:t>, 2008).</a:t>
            </a:r>
          </a:p>
        </p:txBody>
      </p:sp>
    </p:spTree>
    <p:extLst>
      <p:ext uri="{BB962C8B-B14F-4D97-AF65-F5344CB8AC3E}">
        <p14:creationId xmlns:p14="http://schemas.microsoft.com/office/powerpoint/2010/main" val="4247073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58B3D07-91B0-3C43-A606-AB07840A8F94}"/>
              </a:ext>
            </a:extLst>
          </p:cNvPr>
          <p:cNvSpPr>
            <a:spLocks noGrp="1"/>
          </p:cNvSpPr>
          <p:nvPr>
            <p:ph type="title"/>
          </p:nvPr>
        </p:nvSpPr>
        <p:spPr>
          <a:xfrm>
            <a:off x="429990" y="613442"/>
            <a:ext cx="6671455" cy="970450"/>
          </a:xfrm>
        </p:spPr>
        <p:txBody>
          <a:bodyPr/>
          <a:lstStyle/>
          <a:p>
            <a:pPr algn="ctr"/>
            <a:r>
              <a:rPr lang="tr-TR" dirty="0"/>
              <a:t>Davranış Yönetimi ve Öğrenci-Öğretmen İlişkisi</a:t>
            </a:r>
          </a:p>
        </p:txBody>
      </p:sp>
      <p:sp>
        <p:nvSpPr>
          <p:cNvPr id="3" name="İçerik Yer Tutucusu 2">
            <a:extLst>
              <a:ext uri="{FF2B5EF4-FFF2-40B4-BE49-F238E27FC236}">
                <a16:creationId xmlns:a16="http://schemas.microsoft.com/office/drawing/2014/main" id="{4B2D9B59-93CA-C14C-B7F0-0CE15EBB258A}"/>
              </a:ext>
            </a:extLst>
          </p:cNvPr>
          <p:cNvSpPr>
            <a:spLocks noGrp="1"/>
          </p:cNvSpPr>
          <p:nvPr>
            <p:ph idx="1"/>
          </p:nvPr>
        </p:nvSpPr>
        <p:spPr>
          <a:xfrm>
            <a:off x="818712" y="2066308"/>
            <a:ext cx="5277288" cy="4065624"/>
          </a:xfrm>
        </p:spPr>
        <p:txBody>
          <a:bodyPr>
            <a:normAutofit/>
          </a:bodyPr>
          <a:lstStyle/>
          <a:p>
            <a:pPr algn="ctr"/>
            <a:r>
              <a:rPr lang="tr-TR" sz="2000" dirty="0"/>
              <a:t>Sağlıklı bir öğrenci-öğretmen ilişkisi, sınıf yönetiminin başarısı için kritik öneme sahiptir. Öğretmenler, öğrencilerle güçlü bir güven ilişkisi kurarak onların duygusal ihtiyaçlarını karşılamalı ve bu sayede sınıf içi disiplin sorunlarının önüne geçmelidir (Pianta, </a:t>
            </a:r>
            <a:r>
              <a:rPr lang="tr-TR" sz="2000" dirty="0" err="1"/>
              <a:t>Hamre</a:t>
            </a:r>
            <a:r>
              <a:rPr lang="tr-TR" sz="2000" dirty="0"/>
              <a:t>, &amp; </a:t>
            </a:r>
            <a:r>
              <a:rPr lang="tr-TR" sz="2000" dirty="0" err="1"/>
              <a:t>Allen</a:t>
            </a:r>
            <a:r>
              <a:rPr lang="tr-TR" sz="2000" dirty="0"/>
              <a:t>, 2012).</a:t>
            </a:r>
          </a:p>
        </p:txBody>
      </p:sp>
      <p:pic>
        <p:nvPicPr>
          <p:cNvPr id="7" name="Resim 6">
            <a:extLst>
              <a:ext uri="{FF2B5EF4-FFF2-40B4-BE49-F238E27FC236}">
                <a16:creationId xmlns:a16="http://schemas.microsoft.com/office/drawing/2014/main" id="{02A9C5D2-0DD0-AA46-AF87-AE978CFDCCF0}"/>
              </a:ext>
            </a:extLst>
          </p:cNvPr>
          <p:cNvPicPr>
            <a:picLocks noChangeAspect="1"/>
          </p:cNvPicPr>
          <p:nvPr/>
        </p:nvPicPr>
        <p:blipFill>
          <a:blip r:embed="rId2"/>
          <a:stretch>
            <a:fillRect/>
          </a:stretch>
        </p:blipFill>
        <p:spPr>
          <a:xfrm>
            <a:off x="7572763" y="196249"/>
            <a:ext cx="4334229" cy="6501741"/>
          </a:xfrm>
          <a:prstGeom prst="rect">
            <a:avLst/>
          </a:prstGeom>
        </p:spPr>
      </p:pic>
    </p:spTree>
    <p:extLst>
      <p:ext uri="{BB962C8B-B14F-4D97-AF65-F5344CB8AC3E}">
        <p14:creationId xmlns:p14="http://schemas.microsoft.com/office/powerpoint/2010/main" val="3188245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AB35937-878E-8345-9499-CAA08357F928}"/>
              </a:ext>
            </a:extLst>
          </p:cNvPr>
          <p:cNvSpPr>
            <a:spLocks noGrp="1"/>
          </p:cNvSpPr>
          <p:nvPr>
            <p:ph type="title"/>
          </p:nvPr>
        </p:nvSpPr>
        <p:spPr/>
        <p:txBody>
          <a:bodyPr/>
          <a:lstStyle/>
          <a:p>
            <a:r>
              <a:rPr lang="tr-TR" dirty="0"/>
              <a:t>Davranış Yönetiminde Farklı Yaklaşımlar</a:t>
            </a:r>
          </a:p>
        </p:txBody>
      </p:sp>
      <p:sp>
        <p:nvSpPr>
          <p:cNvPr id="3" name="İçerik Yer Tutucusu 2">
            <a:extLst>
              <a:ext uri="{FF2B5EF4-FFF2-40B4-BE49-F238E27FC236}">
                <a16:creationId xmlns:a16="http://schemas.microsoft.com/office/drawing/2014/main" id="{7A3DA359-12EE-D140-8093-FBE32487FB82}"/>
              </a:ext>
            </a:extLst>
          </p:cNvPr>
          <p:cNvSpPr>
            <a:spLocks noGrp="1"/>
          </p:cNvSpPr>
          <p:nvPr>
            <p:ph idx="1"/>
          </p:nvPr>
        </p:nvSpPr>
        <p:spPr/>
        <p:txBody>
          <a:bodyPr/>
          <a:lstStyle/>
          <a:p>
            <a:pPr algn="ctr"/>
            <a:r>
              <a:rPr lang="tr-TR" dirty="0"/>
              <a:t>Davranış yönetiminde kullanılan yaklaşımlar, davranışçı, bilişsel ve sosyal öğrenme teorilerine dayanmaktadır. Bu teoriler, öğretmenlere farklı durumlar için çeşitli stratejiler sunar ve sınıf ortamının dinamiklerine göre uyarlanabilir (</a:t>
            </a:r>
            <a:r>
              <a:rPr lang="tr-TR" dirty="0" err="1"/>
              <a:t>Walker</a:t>
            </a:r>
            <a:r>
              <a:rPr lang="tr-TR" dirty="0"/>
              <a:t>, </a:t>
            </a:r>
            <a:r>
              <a:rPr lang="tr-TR" dirty="0" err="1"/>
              <a:t>Shea</a:t>
            </a:r>
            <a:r>
              <a:rPr lang="tr-TR" dirty="0"/>
              <a:t>, &amp; </a:t>
            </a:r>
            <a:r>
              <a:rPr lang="tr-TR" dirty="0" err="1"/>
              <a:t>Bauer</a:t>
            </a:r>
            <a:r>
              <a:rPr lang="tr-TR" dirty="0"/>
              <a:t>, 2004).</a:t>
            </a:r>
          </a:p>
        </p:txBody>
      </p:sp>
    </p:spTree>
    <p:extLst>
      <p:ext uri="{BB962C8B-B14F-4D97-AF65-F5344CB8AC3E}">
        <p14:creationId xmlns:p14="http://schemas.microsoft.com/office/powerpoint/2010/main" val="277057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918FDB0-D6C5-CC48-B4C0-FE86B3042274}"/>
              </a:ext>
            </a:extLst>
          </p:cNvPr>
          <p:cNvSpPr>
            <a:spLocks noGrp="1"/>
          </p:cNvSpPr>
          <p:nvPr>
            <p:ph type="title"/>
          </p:nvPr>
        </p:nvSpPr>
        <p:spPr/>
        <p:txBody>
          <a:bodyPr/>
          <a:lstStyle/>
          <a:p>
            <a:pPr algn="ctr"/>
            <a:r>
              <a:rPr lang="tr-TR" dirty="0"/>
              <a:t>Sınıf Yönetiminde Teknolojinin Rolü</a:t>
            </a:r>
          </a:p>
        </p:txBody>
      </p:sp>
      <p:sp>
        <p:nvSpPr>
          <p:cNvPr id="3" name="İçerik Yer Tutucusu 2">
            <a:extLst>
              <a:ext uri="{FF2B5EF4-FFF2-40B4-BE49-F238E27FC236}">
                <a16:creationId xmlns:a16="http://schemas.microsoft.com/office/drawing/2014/main" id="{9E29BA5D-3E7E-2745-B3CF-73854FBDD912}"/>
              </a:ext>
            </a:extLst>
          </p:cNvPr>
          <p:cNvSpPr>
            <a:spLocks noGrp="1"/>
          </p:cNvSpPr>
          <p:nvPr>
            <p:ph idx="1"/>
          </p:nvPr>
        </p:nvSpPr>
        <p:spPr/>
        <p:txBody>
          <a:bodyPr/>
          <a:lstStyle/>
          <a:p>
            <a:pPr algn="ctr"/>
            <a:r>
              <a:rPr lang="tr-TR" dirty="0"/>
              <a:t>Teknolojinin sınıfta kullanımı, davranış yönetimi açısından yeni fırsatlar ve zorluklar sunmaktadır. Etkili teknoloji kullanımı, öğrencilerin dikkatini toplama ve olumlu davranışları artırma potansiyeline sahipken, yanlış kullanımı ise dikkat dağınıklığına ve olumsuz davranışlara yol açabilir (</a:t>
            </a:r>
            <a:r>
              <a:rPr lang="tr-TR" dirty="0" err="1"/>
              <a:t>Ertmer</a:t>
            </a:r>
            <a:r>
              <a:rPr lang="tr-TR" dirty="0"/>
              <a:t> &amp; </a:t>
            </a:r>
            <a:r>
              <a:rPr lang="tr-TR" dirty="0" err="1"/>
              <a:t>Ottenbreit-Leftwich</a:t>
            </a:r>
            <a:r>
              <a:rPr lang="tr-TR" dirty="0"/>
              <a:t>, 2013).</a:t>
            </a:r>
          </a:p>
        </p:txBody>
      </p:sp>
    </p:spTree>
    <p:extLst>
      <p:ext uri="{BB962C8B-B14F-4D97-AF65-F5344CB8AC3E}">
        <p14:creationId xmlns:p14="http://schemas.microsoft.com/office/powerpoint/2010/main" val="39506070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klif">
  <a:themeElements>
    <a:clrScheme name="Medy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emplate>Teklif</Template>
  <TotalTime>593</TotalTime>
  <Words>3593</Words>
  <Application>Microsoft Macintosh PowerPoint</Application>
  <PresentationFormat>Geniş ekran</PresentationFormat>
  <Paragraphs>254</Paragraphs>
  <Slides>54</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54</vt:i4>
      </vt:variant>
    </vt:vector>
  </HeadingPairs>
  <TitlesOfParts>
    <vt:vector size="59" baseType="lpstr">
      <vt:lpstr>-apple-system</vt:lpstr>
      <vt:lpstr>Arial</vt:lpstr>
      <vt:lpstr>Century Gothic</vt:lpstr>
      <vt:lpstr>Wingdings 2</vt:lpstr>
      <vt:lpstr>Teklif</vt:lpstr>
      <vt:lpstr>SINIFTA DAVRANIŞ YÖNETİMİ KLAVUZU </vt:lpstr>
      <vt:lpstr>DR. SEYDA MAVRUK ÖZBİÇER Avrupa Akredite Uzman Psikoterapist Çocuk-Ergen-Yetişkin Psikoterapisti</vt:lpstr>
      <vt:lpstr>Sınıfta Davranış Yönetiminin Önemi</vt:lpstr>
      <vt:lpstr>Sınıfta Pozitif Davranışların Pekiştirilmesi</vt:lpstr>
      <vt:lpstr>Kuralların ve Beklentilerin Belirlenmesi</vt:lpstr>
      <vt:lpstr>Olumsuz Davranışlarla Baş Etme Stratejileri</vt:lpstr>
      <vt:lpstr>Davranış Yönetimi ve Öğrenci-Öğretmen İlişkisi</vt:lpstr>
      <vt:lpstr>Davranış Yönetiminde Farklı Yaklaşımlar</vt:lpstr>
      <vt:lpstr>Sınıf Yönetiminde Teknolojinin Rolü</vt:lpstr>
      <vt:lpstr>Sınıfta Kültürel ve Sosyal Farklılıkların Yönetimi</vt:lpstr>
      <vt:lpstr>Önerilen Stratejiler ve Yaklaşımlar</vt:lpstr>
      <vt:lpstr>Ders Öncesi Müdahale Teknikleri</vt:lpstr>
      <vt:lpstr>Ders Sırası Müdahale Teknikleri</vt:lpstr>
      <vt:lpstr>Ders Sonrası Müdahale Teknikleri</vt:lpstr>
      <vt:lpstr>İstenmeyen Davranışları Yönetmede Gelişim Psikolojisinin Temel Öğeleri</vt:lpstr>
      <vt:lpstr>İstenmeyen Davranışları Yönetmede Gelişim Psikolojisinin Temel Öğeleri</vt:lpstr>
      <vt:lpstr>Psikolojik Gelişim Evreleri</vt:lpstr>
      <vt:lpstr>Bilişsel gelişim Jean Piaget</vt:lpstr>
      <vt:lpstr>İstenmeyen Davranışları Yönetmede Gelişim Psikolojisinin Temel Öğeleri</vt:lpstr>
      <vt:lpstr>İstenmeyen Davranışları Yönetmede Gelişim Psikolojisinin Temel Öğeleri</vt:lpstr>
      <vt:lpstr>İstenmeyen Davranışları Yönetmede Gelişim Psikolojisinin Temel Öğeleri</vt:lpstr>
      <vt:lpstr>İstenmeyen Davranışları Yönetmede Gelişim Psikolojisinin Temel Öğeleri</vt:lpstr>
      <vt:lpstr>İstenmeyen Davranışları Yönetmede Gelişim Psikolojisinin Temel Öğeleri</vt:lpstr>
      <vt:lpstr>Beynin etkisi alt beyin – üst beyin</vt:lpstr>
      <vt:lpstr>Beynin etkisi sağ lob – sol lob</vt:lpstr>
      <vt:lpstr>İstenmeyen Davranışları Yönetmede Gelişim Psikolojisinin Temel Öğeleri</vt:lpstr>
      <vt:lpstr>Öğretmenin Psikolojik Durumu</vt:lpstr>
      <vt:lpstr>Öğretmenin Psikolojik Durumu</vt:lpstr>
      <vt:lpstr>Öğretmenin Psikolojik Durumu</vt:lpstr>
      <vt:lpstr>Öğretmenin Psikolojik Durumu</vt:lpstr>
      <vt:lpstr>Öğretmenin Psikolojik Durumu</vt:lpstr>
      <vt:lpstr>Öğretmenin Psikolojik Durumu</vt:lpstr>
      <vt:lpstr>Öğretmenin Psikolojik Durumu</vt:lpstr>
      <vt:lpstr>Öğretmenin Psikolojik Durumu</vt:lpstr>
      <vt:lpstr>İstenmeyen Davranışların Tanımı</vt:lpstr>
      <vt:lpstr>İstenmeyen Davranışların Türü ve Şiddeti</vt:lpstr>
      <vt:lpstr>Sınıf Kuralları</vt:lpstr>
      <vt:lpstr>Gordon’un “Kaybeden Yok” Yaklaşımı</vt:lpstr>
      <vt:lpstr>Gordon’un “Kaybeden Yok” Yaklaşımı</vt:lpstr>
      <vt:lpstr>Sınıf Yönetiminde Gerçeklik Terapisi</vt:lpstr>
      <vt:lpstr>Sınıf Yönetiminde Gerçeklik Terapisi</vt:lpstr>
      <vt:lpstr>Sosyal Disiplin Modeli</vt:lpstr>
      <vt:lpstr>Sosyal Disiplin Modeli</vt:lpstr>
      <vt:lpstr>Atılgan Disiplin Modeli </vt:lpstr>
      <vt:lpstr>Atılgan Disiplin Modeli </vt:lpstr>
      <vt:lpstr>Empatik yönelim</vt:lpstr>
      <vt:lpstr>Adlerıan tarz</vt:lpstr>
      <vt:lpstr>Dreıkurs tarz</vt:lpstr>
      <vt:lpstr>Dreıkurs tarz</vt:lpstr>
      <vt:lpstr>Öğrenci ne zaman PDR servisine yönlendirilmeli</vt:lpstr>
      <vt:lpstr>Kitap Önerileri</vt:lpstr>
      <vt:lpstr>Kaynakça</vt:lpstr>
      <vt:lpstr>Kaynakça</vt:lpstr>
      <vt:lpstr>Kaynakça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SINIFTA DAVRANIŞ YÖNETİMİ  </dc:title>
  <dc:creator>Microsoft Office User</dc:creator>
  <cp:lastModifiedBy>Microsoft Office User</cp:lastModifiedBy>
  <cp:revision>83</cp:revision>
  <dcterms:created xsi:type="dcterms:W3CDTF">2024-09-02T10:02:06Z</dcterms:created>
  <dcterms:modified xsi:type="dcterms:W3CDTF">2024-09-05T07:47:02Z</dcterms:modified>
</cp:coreProperties>
</file>